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9" r:id="rId4"/>
    <p:sldId id="270" r:id="rId5"/>
    <p:sldId id="281" r:id="rId6"/>
    <p:sldId id="282" r:id="rId7"/>
    <p:sldId id="285" r:id="rId8"/>
    <p:sldId id="277" r:id="rId9"/>
    <p:sldId id="289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18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анова Галина Юрьевна" initials="УГЮ" lastIdx="0" clrIdx="0">
    <p:extLst>
      <p:ext uri="{19B8F6BF-5375-455C-9EA6-DF929625EA0E}">
        <p15:presenceInfo xmlns:p15="http://schemas.microsoft.com/office/powerpoint/2012/main" userId="Уланова Галина Юр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BB3"/>
    <a:srgbClr val="01BBA5"/>
    <a:srgbClr val="85FFF0"/>
    <a:srgbClr val="01D0B8"/>
    <a:srgbClr val="01F1D4"/>
    <a:srgbClr val="C1FFF8"/>
    <a:srgbClr val="00CCFF"/>
    <a:srgbClr val="00FF00"/>
    <a:srgbClr val="A39F9F"/>
    <a:srgbClr val="BF1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92" y="114"/>
      </p:cViewPr>
      <p:guideLst>
        <p:guide orient="horz" pos="2183"/>
        <p:guide pos="3795"/>
        <p:guide pos="7401"/>
        <p:guide pos="279"/>
        <p:guide orient="horz" pos="232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A2D3EB-5508-4629-BEEA-74715B8CCDE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191276-7DA0-4B9E-9F80-B580A4145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6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1276-7DA0-4B9E-9F80-B580A41453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3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1276-7DA0-4B9E-9F80-B580A41453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5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1276-7DA0-4B9E-9F80-B580A41453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6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1276-7DA0-4B9E-9F80-B580A41453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6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1276-7DA0-4B9E-9F80-B580A41453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2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5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1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3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5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7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4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2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0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9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6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66AF-82BE-43B2-9544-72B70D43071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DBE0-3454-4C00-A06E-E0F07623B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2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jp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79" y="2353271"/>
            <a:ext cx="6300310" cy="4334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21993"/>
            <a:ext cx="12192000" cy="463600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36261"/>
          <a:stretch/>
        </p:blipFill>
        <p:spPr>
          <a:xfrm>
            <a:off x="0" y="0"/>
            <a:ext cx="12192000" cy="348748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2221993"/>
            <a:ext cx="12192001" cy="138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0" y="0"/>
            <a:ext cx="12192000" cy="2221993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79687" y="5681690"/>
            <a:ext cx="155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Новосибирск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814" y="3167801"/>
            <a:ext cx="10508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Конкурс управленческого мастерства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863" y="3423160"/>
            <a:ext cx="74716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«МЫ – НОВОСИБИРСКАЯ ОБЛАСТЬ»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2913" y="2356256"/>
            <a:ext cx="1865103" cy="719624"/>
            <a:chOff x="216047" y="2354926"/>
            <a:chExt cx="2290352" cy="88370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208" y="2399263"/>
              <a:ext cx="816647" cy="80389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57"/>
            <a:stretch/>
          </p:blipFill>
          <p:spPr>
            <a:xfrm>
              <a:off x="1784355" y="2354926"/>
              <a:ext cx="722044" cy="88370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47" y="2460866"/>
              <a:ext cx="610100" cy="74228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27981" y="4459087"/>
            <a:ext cx="1705303" cy="607958"/>
            <a:chOff x="485131" y="4459087"/>
            <a:chExt cx="1705303" cy="607958"/>
          </a:xfrm>
        </p:grpSpPr>
        <p:sp>
          <p:nvSpPr>
            <p:cNvPr id="27" name="TextBox 26"/>
            <p:cNvSpPr txBox="1"/>
            <p:nvPr/>
          </p:nvSpPr>
          <p:spPr>
            <a:xfrm>
              <a:off x="1033639" y="4543825"/>
              <a:ext cx="1156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 Narrow" panose="020B0606020202030204" pitchFamily="34" charset="0"/>
                </a:rPr>
                <a:t>Цели</a:t>
              </a:r>
              <a:br>
                <a:rPr lang="ru-RU" sz="1400" dirty="0" smtClean="0">
                  <a:latin typeface="Arial Narrow" panose="020B0606020202030204" pitchFamily="34" charset="0"/>
                </a:rPr>
              </a:br>
              <a:r>
                <a:rPr lang="ru-RU" sz="1400" dirty="0" smtClean="0">
                  <a:latin typeface="Arial Narrow" panose="020B0606020202030204" pitchFamily="34" charset="0"/>
                </a:rPr>
                <a:t>и задачи</a:t>
              </a: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485131" y="4459087"/>
              <a:ext cx="595352" cy="594153"/>
              <a:chOff x="485131" y="4459087"/>
              <a:chExt cx="595352" cy="594153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132" y="4459087"/>
                <a:ext cx="583351" cy="594153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05" r="2292" b="6087"/>
              <a:stretch/>
            </p:blipFill>
            <p:spPr>
              <a:xfrm>
                <a:off x="485131" y="4520283"/>
                <a:ext cx="595352" cy="523875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2104934" y="4459087"/>
            <a:ext cx="1935344" cy="604840"/>
            <a:chOff x="2158688" y="4459087"/>
            <a:chExt cx="1935344" cy="604840"/>
          </a:xfrm>
        </p:grpSpPr>
        <p:sp>
          <p:nvSpPr>
            <p:cNvPr id="31" name="TextBox 30"/>
            <p:cNvSpPr txBox="1"/>
            <p:nvPr/>
          </p:nvSpPr>
          <p:spPr>
            <a:xfrm>
              <a:off x="2747154" y="4540707"/>
              <a:ext cx="1346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ru-RU" dirty="0"/>
                <a:t>Преимущества</a:t>
              </a:r>
              <a:br>
                <a:rPr lang="ru-RU" dirty="0"/>
              </a:br>
              <a:r>
                <a:rPr lang="ru-RU" dirty="0"/>
                <a:t>для участников</a:t>
              </a:r>
            </a:p>
          </p:txBody>
        </p:sp>
        <p:grpSp>
          <p:nvGrpSpPr>
            <p:cNvPr id="83" name="Группа 82"/>
            <p:cNvGrpSpPr/>
            <p:nvPr/>
          </p:nvGrpSpPr>
          <p:grpSpPr>
            <a:xfrm>
              <a:off x="2158688" y="4459087"/>
              <a:ext cx="595352" cy="594153"/>
              <a:chOff x="485131" y="4459087"/>
              <a:chExt cx="595352" cy="594153"/>
            </a:xfrm>
          </p:grpSpPr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132" y="4459087"/>
                <a:ext cx="583351" cy="594153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05" r="2292" b="6087"/>
              <a:stretch/>
            </p:blipFill>
            <p:spPr>
              <a:xfrm>
                <a:off x="485131" y="4520283"/>
                <a:ext cx="595352" cy="523875"/>
              </a:xfrm>
              <a:prstGeom prst="rect">
                <a:avLst/>
              </a:prstGeom>
            </p:spPr>
          </p:pic>
        </p:grpSp>
      </p:grpSp>
      <p:grpSp>
        <p:nvGrpSpPr>
          <p:cNvPr id="42" name="Группа 41"/>
          <p:cNvGrpSpPr/>
          <p:nvPr/>
        </p:nvGrpSpPr>
        <p:grpSpPr>
          <a:xfrm>
            <a:off x="4395985" y="4475569"/>
            <a:ext cx="1500341" cy="594153"/>
            <a:chOff x="4475501" y="4458901"/>
            <a:chExt cx="1500341" cy="594153"/>
          </a:xfrm>
        </p:grpSpPr>
        <p:sp>
          <p:nvSpPr>
            <p:cNvPr id="52" name="TextBox 51"/>
            <p:cNvSpPr txBox="1"/>
            <p:nvPr/>
          </p:nvSpPr>
          <p:spPr>
            <a:xfrm>
              <a:off x="5024117" y="4664299"/>
              <a:ext cx="951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ru-RU" dirty="0"/>
                <a:t>Участники</a:t>
              </a:r>
            </a:p>
          </p:txBody>
        </p:sp>
        <p:grpSp>
          <p:nvGrpSpPr>
            <p:cNvPr id="86" name="Группа 85"/>
            <p:cNvGrpSpPr/>
            <p:nvPr/>
          </p:nvGrpSpPr>
          <p:grpSpPr>
            <a:xfrm>
              <a:off x="4475501" y="4458901"/>
              <a:ext cx="595352" cy="594153"/>
              <a:chOff x="485131" y="4459087"/>
              <a:chExt cx="595352" cy="594153"/>
            </a:xfrm>
          </p:grpSpPr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132" y="4459087"/>
                <a:ext cx="583351" cy="594153"/>
              </a:xfrm>
              <a:prstGeom prst="rect">
                <a:avLst/>
              </a:prstGeom>
            </p:spPr>
          </p:pic>
          <p:pic>
            <p:nvPicPr>
              <p:cNvPr id="88" name="Рисунок 8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05" r="2292" b="6087"/>
              <a:stretch/>
            </p:blipFill>
            <p:spPr>
              <a:xfrm>
                <a:off x="485131" y="4520283"/>
                <a:ext cx="595352" cy="523875"/>
              </a:xfrm>
              <a:prstGeom prst="rect">
                <a:avLst/>
              </a:prstGeom>
            </p:spPr>
          </p:pic>
        </p:grpSp>
      </p:grpSp>
      <p:grpSp>
        <p:nvGrpSpPr>
          <p:cNvPr id="44" name="Группа 43"/>
          <p:cNvGrpSpPr/>
          <p:nvPr/>
        </p:nvGrpSpPr>
        <p:grpSpPr>
          <a:xfrm>
            <a:off x="6207760" y="4485143"/>
            <a:ext cx="1289258" cy="594153"/>
            <a:chOff x="6187224" y="4481916"/>
            <a:chExt cx="1289258" cy="594153"/>
          </a:xfrm>
        </p:grpSpPr>
        <p:sp>
          <p:nvSpPr>
            <p:cNvPr id="36" name="TextBox 35"/>
            <p:cNvSpPr txBox="1"/>
            <p:nvPr/>
          </p:nvSpPr>
          <p:spPr>
            <a:xfrm>
              <a:off x="6728462" y="4696386"/>
              <a:ext cx="748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ru-RU" dirty="0"/>
                <a:t>Этапы</a:t>
              </a:r>
            </a:p>
          </p:txBody>
        </p:sp>
        <p:grpSp>
          <p:nvGrpSpPr>
            <p:cNvPr id="92" name="Группа 91"/>
            <p:cNvGrpSpPr/>
            <p:nvPr/>
          </p:nvGrpSpPr>
          <p:grpSpPr>
            <a:xfrm>
              <a:off x="6187224" y="4481916"/>
              <a:ext cx="595352" cy="594153"/>
              <a:chOff x="485131" y="4459087"/>
              <a:chExt cx="595352" cy="594153"/>
            </a:xfrm>
          </p:grpSpPr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132" y="4459087"/>
                <a:ext cx="583351" cy="594153"/>
              </a:xfrm>
              <a:prstGeom prst="rect">
                <a:avLst/>
              </a:prstGeom>
            </p:spPr>
          </p:pic>
          <p:pic>
            <p:nvPicPr>
              <p:cNvPr id="94" name="Рисунок 9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05" r="2292" b="6087"/>
              <a:stretch/>
            </p:blipFill>
            <p:spPr>
              <a:xfrm>
                <a:off x="485131" y="4520283"/>
                <a:ext cx="595352" cy="523875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/>
          <p:cNvGrpSpPr/>
          <p:nvPr/>
        </p:nvGrpSpPr>
        <p:grpSpPr>
          <a:xfrm>
            <a:off x="7677701" y="4507308"/>
            <a:ext cx="1639652" cy="631153"/>
            <a:chOff x="7701802" y="4517791"/>
            <a:chExt cx="1639652" cy="631153"/>
          </a:xfrm>
        </p:grpSpPr>
        <p:sp>
          <p:nvSpPr>
            <p:cNvPr id="62" name="TextBox 61"/>
            <p:cNvSpPr txBox="1"/>
            <p:nvPr/>
          </p:nvSpPr>
          <p:spPr>
            <a:xfrm>
              <a:off x="8245909" y="4625724"/>
              <a:ext cx="1095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ru-RU" dirty="0"/>
                <a:t>Целевые</a:t>
              </a:r>
              <a:br>
                <a:rPr lang="ru-RU" dirty="0"/>
              </a:br>
              <a:r>
                <a:rPr lang="ru-RU" dirty="0"/>
                <a:t>индикаторы</a:t>
              </a: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7701802" y="4517791"/>
              <a:ext cx="595352" cy="594153"/>
              <a:chOff x="485131" y="4459087"/>
              <a:chExt cx="595352" cy="594153"/>
            </a:xfrm>
          </p:grpSpPr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132" y="4459087"/>
                <a:ext cx="583351" cy="594153"/>
              </a:xfrm>
              <a:prstGeom prst="rect">
                <a:avLst/>
              </a:prstGeom>
            </p:spPr>
          </p:pic>
          <p:pic>
            <p:nvPicPr>
              <p:cNvPr id="97" name="Рисунок 9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05" r="2292" b="6087"/>
              <a:stretch/>
            </p:blipFill>
            <p:spPr>
              <a:xfrm>
                <a:off x="485131" y="4520283"/>
                <a:ext cx="595352" cy="523875"/>
              </a:xfrm>
              <a:prstGeom prst="rect">
                <a:avLst/>
              </a:prstGeom>
            </p:spPr>
          </p:pic>
        </p:grpSp>
      </p:grpSp>
      <p:grpSp>
        <p:nvGrpSpPr>
          <p:cNvPr id="102" name="Группа 101"/>
          <p:cNvGrpSpPr/>
          <p:nvPr/>
        </p:nvGrpSpPr>
        <p:grpSpPr>
          <a:xfrm>
            <a:off x="9494930" y="4537104"/>
            <a:ext cx="1545934" cy="594153"/>
            <a:chOff x="9505259" y="4538972"/>
            <a:chExt cx="1545934" cy="594153"/>
          </a:xfrm>
        </p:grpSpPr>
        <p:sp>
          <p:nvSpPr>
            <p:cNvPr id="57" name="TextBox 56"/>
            <p:cNvSpPr txBox="1"/>
            <p:nvPr/>
          </p:nvSpPr>
          <p:spPr>
            <a:xfrm>
              <a:off x="10003940" y="4745463"/>
              <a:ext cx="1047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ru-RU" dirty="0"/>
                <a:t>  Результат</a:t>
              </a: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9505259" y="4538972"/>
              <a:ext cx="595352" cy="594153"/>
              <a:chOff x="485131" y="4459087"/>
              <a:chExt cx="595352" cy="594153"/>
            </a:xfrm>
          </p:grpSpPr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132" y="4459087"/>
                <a:ext cx="583351" cy="594153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05" r="2292" b="6087"/>
              <a:stretch/>
            </p:blipFill>
            <p:spPr>
              <a:xfrm>
                <a:off x="485131" y="4520283"/>
                <a:ext cx="595352" cy="523875"/>
              </a:xfrm>
              <a:prstGeom prst="rect">
                <a:avLst/>
              </a:prstGeom>
            </p:spPr>
          </p:pic>
        </p:grpSp>
      </p:grpSp>
      <p:sp>
        <p:nvSpPr>
          <p:cNvPr id="103" name="Овал 102"/>
          <p:cNvSpPr/>
          <p:nvPr/>
        </p:nvSpPr>
        <p:spPr>
          <a:xfrm>
            <a:off x="5949710" y="6226411"/>
            <a:ext cx="219554" cy="219554"/>
          </a:xfrm>
          <a:prstGeom prst="ellipse">
            <a:avLst/>
          </a:prstGeom>
          <a:solidFill>
            <a:srgbClr val="01D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6219761" y="6253955"/>
            <a:ext cx="164465" cy="164465"/>
          </a:xfrm>
          <a:prstGeom prst="ellipse">
            <a:avLst/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6434723" y="6285706"/>
            <a:ext cx="100964" cy="100964"/>
          </a:xfrm>
          <a:prstGeom prst="ellipse">
            <a:avLst/>
          </a:prstGeom>
          <a:solidFill>
            <a:srgbClr val="C1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731861" y="6253955"/>
            <a:ext cx="164465" cy="164465"/>
          </a:xfrm>
          <a:prstGeom prst="ellipse">
            <a:avLst/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590375" y="6285706"/>
            <a:ext cx="100964" cy="100964"/>
          </a:xfrm>
          <a:prstGeom prst="ellipse">
            <a:avLst/>
          </a:prstGeom>
          <a:solidFill>
            <a:srgbClr val="C1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4891" r="192" b="28758"/>
          <a:stretch>
            <a:fillRect/>
          </a:stretch>
        </p:blipFill>
        <p:spPr>
          <a:xfrm>
            <a:off x="5787917" y="1664600"/>
            <a:ext cx="5961171" cy="2647950"/>
          </a:xfrm>
          <a:custGeom>
            <a:avLst/>
            <a:gdLst>
              <a:gd name="connsiteX0" fmla="*/ 441334 w 5689600"/>
              <a:gd name="connsiteY0" fmla="*/ 0 h 2647950"/>
              <a:gd name="connsiteX1" fmla="*/ 5689600 w 5689600"/>
              <a:gd name="connsiteY1" fmla="*/ 0 h 2647950"/>
              <a:gd name="connsiteX2" fmla="*/ 5689600 w 5689600"/>
              <a:gd name="connsiteY2" fmla="*/ 2206616 h 2647950"/>
              <a:gd name="connsiteX3" fmla="*/ 5248266 w 5689600"/>
              <a:gd name="connsiteY3" fmla="*/ 2647950 h 2647950"/>
              <a:gd name="connsiteX4" fmla="*/ 0 w 5689600"/>
              <a:gd name="connsiteY4" fmla="*/ 2647950 h 2647950"/>
              <a:gd name="connsiteX5" fmla="*/ 0 w 5689600"/>
              <a:gd name="connsiteY5" fmla="*/ 441334 h 2647950"/>
              <a:gd name="connsiteX6" fmla="*/ 441334 w 5689600"/>
              <a:gd name="connsiteY6" fmla="*/ 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9600" h="2647950">
                <a:moveTo>
                  <a:pt x="441334" y="0"/>
                </a:moveTo>
                <a:lnTo>
                  <a:pt x="5689600" y="0"/>
                </a:lnTo>
                <a:lnTo>
                  <a:pt x="5689600" y="2206616"/>
                </a:lnTo>
                <a:cubicBezTo>
                  <a:pt x="5689600" y="2450358"/>
                  <a:pt x="5492008" y="2647950"/>
                  <a:pt x="5248266" y="2647950"/>
                </a:cubicBezTo>
                <a:lnTo>
                  <a:pt x="0" y="2647950"/>
                </a:lnTo>
                <a:lnTo>
                  <a:pt x="0" y="441334"/>
                </a:lnTo>
                <a:cubicBezTo>
                  <a:pt x="0" y="197592"/>
                  <a:pt x="197592" y="0"/>
                  <a:pt x="441334" y="0"/>
                </a:cubicBezTo>
                <a:close/>
              </a:path>
            </a:pathLst>
          </a:cu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42914" y="368299"/>
            <a:ext cx="1290636" cy="453885"/>
          </a:xfrm>
          <a:prstGeom prst="roundRect">
            <a:avLst>
              <a:gd name="adj" fmla="val 50000"/>
            </a:avLst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Цели и задачи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227345" y="368182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</a:t>
            </a:r>
            <a:b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участников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835129" y="368183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619561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Этапы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011777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Целевые индикаторы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403993" y="368184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42915" y="1664600"/>
            <a:ext cx="5202631" cy="646331"/>
            <a:chOff x="442914" y="2049152"/>
            <a:chExt cx="5202631" cy="646331"/>
          </a:xfrm>
        </p:grpSpPr>
        <p:sp>
          <p:nvSpPr>
            <p:cNvPr id="89" name="Овал 88"/>
            <p:cNvSpPr/>
            <p:nvPr/>
          </p:nvSpPr>
          <p:spPr>
            <a:xfrm>
              <a:off x="442914" y="2263276"/>
              <a:ext cx="219554" cy="219554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62468" y="2049152"/>
              <a:ext cx="4983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Развитие управленческого кадрового потенциала </a:t>
              </a:r>
              <a:r>
                <a:rPr lang="ru-RU" dirty="0">
                  <a:latin typeface="Arial Narrow" panose="020B0606020202030204" pitchFamily="34" charset="0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47664" y="1085266"/>
            <a:ext cx="93821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Цели: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455497" y="2597226"/>
            <a:ext cx="5190049" cy="923330"/>
            <a:chOff x="432280" y="2042251"/>
            <a:chExt cx="5190049" cy="923330"/>
          </a:xfrm>
        </p:grpSpPr>
        <p:sp>
          <p:nvSpPr>
            <p:cNvPr id="92" name="Овал 91"/>
            <p:cNvSpPr/>
            <p:nvPr/>
          </p:nvSpPr>
          <p:spPr>
            <a:xfrm>
              <a:off x="432280" y="2401040"/>
              <a:ext cx="219554" cy="219554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49885" y="2042251"/>
              <a:ext cx="49724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 Narrow" panose="020B0606020202030204" pitchFamily="34" charset="0"/>
                </a:rPr>
                <a:t>Повышение мотивации и </a:t>
              </a:r>
              <a:r>
                <a:rPr lang="ru-RU" b="1" dirty="0" smtClean="0">
                  <a:latin typeface="Arial Narrow" panose="020B0606020202030204" pitchFamily="34" charset="0"/>
                </a:rPr>
                <a:t>заинтересованности</a:t>
              </a:r>
              <a:r>
                <a:rPr lang="en-US" b="1" dirty="0" smtClean="0">
                  <a:latin typeface="Arial Narrow" panose="020B0606020202030204" pitchFamily="34" charset="0"/>
                </a:rPr>
                <a:t/>
              </a:r>
              <a:br>
                <a:rPr lang="en-US" b="1" dirty="0" smtClean="0">
                  <a:latin typeface="Arial Narrow" panose="020B0606020202030204" pitchFamily="34" charset="0"/>
                </a:rPr>
              </a:br>
              <a:r>
                <a:rPr lang="ru-RU" dirty="0" smtClean="0">
                  <a:latin typeface="Arial Narrow" panose="020B0606020202030204" pitchFamily="34" charset="0"/>
                </a:rPr>
                <a:t>в </a:t>
              </a:r>
              <a:r>
                <a:rPr lang="ru-RU" dirty="0">
                  <a:latin typeface="Arial Narrow" panose="020B0606020202030204" pitchFamily="34" charset="0"/>
                </a:rPr>
                <a:t>результатах своего труда среди государственных гражданских и муниципальных служащих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42914" y="3806850"/>
            <a:ext cx="5202632" cy="923330"/>
            <a:chOff x="432280" y="2077463"/>
            <a:chExt cx="5202632" cy="923330"/>
          </a:xfrm>
        </p:grpSpPr>
        <p:sp>
          <p:nvSpPr>
            <p:cNvPr id="95" name="Овал 94"/>
            <p:cNvSpPr/>
            <p:nvPr/>
          </p:nvSpPr>
          <p:spPr>
            <a:xfrm>
              <a:off x="432280" y="2401040"/>
              <a:ext cx="219554" cy="219554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662468" y="2077463"/>
              <a:ext cx="49724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Arial Narrow" panose="020B0606020202030204" pitchFamily="34" charset="0"/>
                </a:rPr>
                <a:t>Формирование единой корпоративной культуры </a:t>
              </a:r>
              <a:r>
                <a:rPr lang="ru-RU" dirty="0" smtClean="0">
                  <a:latin typeface="Arial Narrow" panose="020B0606020202030204" pitchFamily="34" charset="0"/>
                </a:rPr>
                <a:t>государственных гражданских и муниципальных служащих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60617" y="4885681"/>
            <a:ext cx="119864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Задачи: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30" y="5063760"/>
            <a:ext cx="695798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75" y="5008422"/>
            <a:ext cx="720000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46" y="5016474"/>
            <a:ext cx="706159" cy="71194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31821" y="5827649"/>
            <a:ext cx="202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1. Выявление </a:t>
            </a:r>
            <a:r>
              <a:rPr lang="ru-RU" sz="1200" dirty="0">
                <a:latin typeface="Arial Narrow" panose="020B0606020202030204" pitchFamily="34" charset="0"/>
              </a:rPr>
              <a:t>перспективных управленцев для дополнения резерва управленческих кадров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6146" y="5785228"/>
            <a:ext cx="1827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2. Создание </a:t>
            </a:r>
            <a:r>
              <a:rPr lang="ru-RU" sz="1200" dirty="0">
                <a:latin typeface="Arial Narrow" panose="020B0606020202030204" pitchFamily="34" charset="0"/>
              </a:rPr>
              <a:t>публичной истории успеха профессиональных управленцев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25648" y="5823824"/>
            <a:ext cx="1701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3. Формирование </a:t>
            </a:r>
            <a:r>
              <a:rPr lang="ru-RU" sz="1200" dirty="0">
                <a:latin typeface="Arial Narrow" panose="020B0606020202030204" pitchFamily="34" charset="0"/>
              </a:rPr>
              <a:t>единого сообщества управленцев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62967" y="5830969"/>
            <a:ext cx="2120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4</a:t>
            </a:r>
            <a:r>
              <a:rPr lang="ru-RU" sz="1200" dirty="0" smtClean="0">
                <a:latin typeface="Arial Narrow" panose="020B0606020202030204" pitchFamily="34" charset="0"/>
              </a:rPr>
              <a:t>. Развитие личностных</a:t>
            </a:r>
            <a:br>
              <a:rPr lang="ru-RU" sz="1200" dirty="0" smtClean="0">
                <a:latin typeface="Arial Narrow" panose="020B060602020203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</a:rPr>
              <a:t>и профессиональных качеств резерва управленческих кадров НС</a:t>
            </a:r>
            <a:r>
              <a:rPr lang="ru-RU" sz="1200" dirty="0">
                <a:latin typeface="Arial Narrow" panose="020B0606020202030204" pitchFamily="34" charset="0"/>
              </a:rPr>
              <a:t>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 t="16790" r="25764" b="25862"/>
          <a:stretch/>
        </p:blipFill>
        <p:spPr>
          <a:xfrm>
            <a:off x="7543181" y="4910726"/>
            <a:ext cx="833729" cy="81769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9741828" y="5830970"/>
            <a:ext cx="2074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5</a:t>
            </a:r>
            <a:r>
              <a:rPr lang="ru-RU" sz="1200" dirty="0" smtClean="0">
                <a:latin typeface="Arial Narrow" panose="020B0606020202030204" pitchFamily="34" charset="0"/>
              </a:rPr>
              <a:t>. Вовлечение участников конкурса в проекты </a:t>
            </a:r>
            <a:r>
              <a:rPr lang="ru-RU" sz="1200" dirty="0" err="1" smtClean="0">
                <a:latin typeface="Arial Narrow" panose="020B0606020202030204" pitchFamily="34" charset="0"/>
              </a:rPr>
              <a:t>ДОУиГГС</a:t>
            </a:r>
            <a:r>
              <a:rPr lang="ru-RU" sz="1200" dirty="0" smtClean="0"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</a:rPr>
              <a:t>и популяризация портала «Есть предложение!»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28" y="4910726"/>
            <a:ext cx="817696" cy="8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442914" y="368299"/>
            <a:ext cx="1290636" cy="45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Цели и задачи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227345" y="368182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</a:t>
            </a:r>
            <a:b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участников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835129" y="368183"/>
            <a:ext cx="1290637" cy="440725"/>
          </a:xfrm>
          <a:prstGeom prst="roundRect">
            <a:avLst>
              <a:gd name="adj" fmla="val 50000"/>
            </a:avLst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619561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Этапы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011777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Целевые индикаторы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403993" y="368184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4" y="1114425"/>
            <a:ext cx="2138361" cy="2895599"/>
          </a:xfrm>
          <a:prstGeom prst="roundRect">
            <a:avLst>
              <a:gd name="adj" fmla="val 5283"/>
            </a:avLst>
          </a:prstGeom>
          <a:noFill/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719432" y="1114425"/>
            <a:ext cx="2138361" cy="2895599"/>
          </a:xfrm>
          <a:prstGeom prst="roundRect">
            <a:avLst>
              <a:gd name="adj" fmla="val 5283"/>
            </a:avLst>
          </a:prstGeom>
          <a:noFill/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995951" y="1114425"/>
            <a:ext cx="2138361" cy="2895599"/>
          </a:xfrm>
          <a:prstGeom prst="roundRect">
            <a:avLst>
              <a:gd name="adj" fmla="val 5283"/>
            </a:avLst>
          </a:prstGeom>
          <a:noFill/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7287904" y="1114426"/>
            <a:ext cx="2138361" cy="2895599"/>
          </a:xfrm>
          <a:prstGeom prst="roundRect">
            <a:avLst>
              <a:gd name="adj" fmla="val 5283"/>
            </a:avLst>
          </a:prstGeom>
          <a:noFill/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9579857" y="1114427"/>
            <a:ext cx="2138361" cy="2895599"/>
          </a:xfrm>
          <a:prstGeom prst="roundRect">
            <a:avLst>
              <a:gd name="adj" fmla="val 5283"/>
            </a:avLst>
          </a:prstGeom>
          <a:noFill/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53641" y="1209675"/>
            <a:ext cx="1916905" cy="616492"/>
          </a:xfrm>
          <a:prstGeom prst="roundRect">
            <a:avLst>
              <a:gd name="adj" fmla="val 5283"/>
            </a:avLst>
          </a:prstGeom>
          <a:solidFill>
            <a:srgbClr val="01BBA5"/>
          </a:solidFill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106679" y="1209678"/>
            <a:ext cx="1916905" cy="616492"/>
          </a:xfrm>
          <a:prstGeom prst="roundRect">
            <a:avLst>
              <a:gd name="adj" fmla="val 5283"/>
            </a:avLst>
          </a:prstGeom>
          <a:solidFill>
            <a:srgbClr val="01BBA5"/>
          </a:solidFill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7398631" y="1209678"/>
            <a:ext cx="1916905" cy="616492"/>
          </a:xfrm>
          <a:prstGeom prst="roundRect">
            <a:avLst>
              <a:gd name="adj" fmla="val 5283"/>
            </a:avLst>
          </a:prstGeom>
          <a:solidFill>
            <a:srgbClr val="01BBA5"/>
          </a:solidFill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9690584" y="1209677"/>
            <a:ext cx="1916905" cy="616493"/>
          </a:xfrm>
          <a:prstGeom prst="roundRect">
            <a:avLst>
              <a:gd name="adj" fmla="val 5283"/>
            </a:avLst>
          </a:prstGeom>
          <a:solidFill>
            <a:srgbClr val="01BBA5"/>
          </a:solidFill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830159" y="1209675"/>
            <a:ext cx="1916905" cy="616492"/>
          </a:xfrm>
          <a:prstGeom prst="roundRect">
            <a:avLst>
              <a:gd name="adj" fmla="val 5283"/>
            </a:avLst>
          </a:prstGeom>
          <a:solidFill>
            <a:srgbClr val="01BBA5"/>
          </a:solidFill>
          <a:ln w="28575" cap="flat" cmpd="sng" algn="ctr">
            <a:solidFill>
              <a:srgbClr val="01BBA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774" y="1288953"/>
            <a:ext cx="202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Администрация Губернатора</a:t>
            </a:r>
            <a:b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 Правительства НСО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106679" y="1343295"/>
            <a:ext cx="1916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ОИОГВ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НСО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398630" y="1241289"/>
            <a:ext cx="191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Органы местного самоуправления НСО 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690583" y="1215884"/>
            <a:ext cx="191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Резерв управленческих кадров  и кадровый резерв НСО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30159" y="1288953"/>
            <a:ext cx="191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Корпоративный университет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94" y="1966838"/>
            <a:ext cx="540000" cy="5400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553640" y="2634670"/>
            <a:ext cx="191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alatino Linotype" panose="02040502050505030304" pitchFamily="18" charset="0"/>
              </a:rPr>
              <a:t>о</a:t>
            </a:r>
            <a:r>
              <a:rPr lang="ru-RU" sz="1200" dirty="0" smtClean="0">
                <a:latin typeface="Palatino Linotype" panose="02040502050505030304" pitchFamily="18" charset="0"/>
              </a:rPr>
              <a:t>рганизация</a:t>
            </a:r>
            <a:br>
              <a:rPr lang="ru-RU" sz="1200" dirty="0" smtClean="0">
                <a:latin typeface="Palatino Linotype" panose="02040502050505030304" pitchFamily="18" charset="0"/>
              </a:rPr>
            </a:br>
            <a:r>
              <a:rPr lang="ru-RU" sz="1200" dirty="0" smtClean="0">
                <a:latin typeface="Palatino Linotype" panose="02040502050505030304" pitchFamily="18" charset="0"/>
              </a:rPr>
              <a:t>и сопровождение конкурса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31" y="1966840"/>
            <a:ext cx="540000" cy="54000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5106680" y="2634672"/>
            <a:ext cx="191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alatino Linotype" panose="02040502050505030304" pitchFamily="18" charset="0"/>
              </a:rPr>
              <a:t>у</a:t>
            </a:r>
            <a:r>
              <a:rPr lang="ru-RU" sz="1200" dirty="0" smtClean="0">
                <a:latin typeface="Palatino Linotype" panose="02040502050505030304" pitchFamily="18" charset="0"/>
              </a:rPr>
              <a:t>частники</a:t>
            </a:r>
            <a:br>
              <a:rPr lang="ru-RU" sz="1200" dirty="0" smtClean="0">
                <a:latin typeface="Palatino Linotype" panose="02040502050505030304" pitchFamily="18" charset="0"/>
              </a:rPr>
            </a:br>
            <a:r>
              <a:rPr lang="ru-RU" sz="1200" dirty="0" smtClean="0">
                <a:latin typeface="Palatino Linotype" panose="02040502050505030304" pitchFamily="18" charset="0"/>
              </a:rPr>
              <a:t>конкурса</a:t>
            </a: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71" y="1966840"/>
            <a:ext cx="540000" cy="540000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7362120" y="2634672"/>
            <a:ext cx="191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alatino Linotype" panose="02040502050505030304" pitchFamily="18" charset="0"/>
              </a:rPr>
              <a:t>у</a:t>
            </a:r>
            <a:r>
              <a:rPr lang="ru-RU" sz="1200" dirty="0" smtClean="0">
                <a:latin typeface="Palatino Linotype" panose="02040502050505030304" pitchFamily="18" charset="0"/>
              </a:rPr>
              <a:t>частники</a:t>
            </a:r>
            <a:br>
              <a:rPr lang="ru-RU" sz="1200" dirty="0" smtClean="0">
                <a:latin typeface="Palatino Linotype" panose="02040502050505030304" pitchFamily="18" charset="0"/>
              </a:rPr>
            </a:br>
            <a:r>
              <a:rPr lang="ru-RU" sz="1200" dirty="0" smtClean="0">
                <a:latin typeface="Palatino Linotype" panose="02040502050505030304" pitchFamily="18" charset="0"/>
              </a:rPr>
              <a:t>конкурса</a:t>
            </a: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34" y="1966840"/>
            <a:ext cx="540000" cy="54000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9690583" y="2634672"/>
            <a:ext cx="191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alatino Linotype" panose="02040502050505030304" pitchFamily="18" charset="0"/>
              </a:rPr>
              <a:t>у</a:t>
            </a:r>
            <a:r>
              <a:rPr lang="ru-RU" sz="1200" dirty="0" smtClean="0">
                <a:latin typeface="Palatino Linotype" panose="02040502050505030304" pitchFamily="18" charset="0"/>
              </a:rPr>
              <a:t>частники</a:t>
            </a:r>
            <a:br>
              <a:rPr lang="ru-RU" sz="1200" dirty="0" smtClean="0">
                <a:latin typeface="Palatino Linotype" panose="02040502050505030304" pitchFamily="18" charset="0"/>
              </a:rPr>
            </a:br>
            <a:r>
              <a:rPr lang="ru-RU" sz="1200" dirty="0" smtClean="0">
                <a:latin typeface="Palatino Linotype" panose="02040502050505030304" pitchFamily="18" charset="0"/>
              </a:rPr>
              <a:t>конкурса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837030" y="2555221"/>
            <a:ext cx="1916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Palatino Linotype" panose="02040502050505030304" pitchFamily="18" charset="0"/>
              </a:rPr>
              <a:t>о</a:t>
            </a:r>
            <a:r>
              <a:rPr lang="ru-RU" sz="1200" dirty="0" smtClean="0">
                <a:latin typeface="Palatino Linotype" panose="02040502050505030304" pitchFamily="18" charset="0"/>
              </a:rPr>
              <a:t>рганизация оценки управленческих компетенций, оценки конкурсных заданий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11" y="1966837"/>
            <a:ext cx="540000" cy="54000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347663" y="4156142"/>
            <a:ext cx="15573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Масштаб: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1392360" y="4646112"/>
            <a:ext cx="1624310" cy="1704843"/>
            <a:chOff x="8758866" y="4406931"/>
            <a:chExt cx="2049996" cy="2411481"/>
          </a:xfrm>
        </p:grpSpPr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4" t="3223" r="5764" b="1471"/>
            <a:stretch>
              <a:fillRect/>
            </a:stretch>
          </p:blipFill>
          <p:spPr>
            <a:xfrm>
              <a:off x="8924037" y="4406931"/>
              <a:ext cx="1719658" cy="1846515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  <p:sp>
          <p:nvSpPr>
            <p:cNvPr id="153" name="Овал 152"/>
            <p:cNvSpPr/>
            <p:nvPr/>
          </p:nvSpPr>
          <p:spPr>
            <a:xfrm>
              <a:off x="9056859" y="4560942"/>
              <a:ext cx="1431333" cy="152164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9130980" y="4734047"/>
              <a:ext cx="1328446" cy="117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58866" y="6339531"/>
              <a:ext cx="2049996" cy="47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 smtClean="0">
                  <a:latin typeface="Arial Narrow" panose="020B0606020202030204" pitchFamily="34" charset="0"/>
                </a:rPr>
                <a:t>ОИОГВ</a:t>
              </a:r>
              <a:endParaRPr lang="ru-RU" sz="1600" dirty="0" smtClean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3121956" y="4646112"/>
            <a:ext cx="1624310" cy="1903554"/>
            <a:chOff x="8792418" y="4406931"/>
            <a:chExt cx="2049996" cy="2692556"/>
          </a:xfrm>
        </p:grpSpPr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4" t="3223" r="5764" b="1471"/>
            <a:stretch>
              <a:fillRect/>
            </a:stretch>
          </p:blipFill>
          <p:spPr>
            <a:xfrm>
              <a:off x="8924037" y="4406931"/>
              <a:ext cx="1719658" cy="1846515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  <p:sp>
          <p:nvSpPr>
            <p:cNvPr id="163" name="Овал 162"/>
            <p:cNvSpPr/>
            <p:nvPr/>
          </p:nvSpPr>
          <p:spPr>
            <a:xfrm>
              <a:off x="9056859" y="4560942"/>
              <a:ext cx="1431333" cy="152164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9130980" y="4734047"/>
              <a:ext cx="1328446" cy="117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792418" y="6272329"/>
              <a:ext cx="2049996" cy="82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Муниципальных</a:t>
              </a:r>
              <a:br>
                <a:rPr lang="ru-RU" sz="1600" dirty="0" smtClean="0">
                  <a:latin typeface="Arial Narrow" panose="020B0606020202030204" pitchFamily="34" charset="0"/>
                </a:rPr>
              </a:br>
              <a:r>
                <a:rPr lang="ru-RU" sz="1600" dirty="0" smtClean="0">
                  <a:latin typeface="Arial Narrow" panose="020B0606020202030204" pitchFamily="34" charset="0"/>
                </a:rPr>
                <a:t>районов</a:t>
              </a:r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4846237" y="4622902"/>
            <a:ext cx="1624310" cy="1903554"/>
            <a:chOff x="8792418" y="4406931"/>
            <a:chExt cx="2049996" cy="2692556"/>
          </a:xfrm>
        </p:grpSpPr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4" t="3223" r="5764" b="1471"/>
            <a:stretch>
              <a:fillRect/>
            </a:stretch>
          </p:blipFill>
          <p:spPr>
            <a:xfrm>
              <a:off x="8924037" y="4406931"/>
              <a:ext cx="1719658" cy="1846515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  <p:sp>
          <p:nvSpPr>
            <p:cNvPr id="168" name="Овал 167"/>
            <p:cNvSpPr/>
            <p:nvPr/>
          </p:nvSpPr>
          <p:spPr>
            <a:xfrm>
              <a:off x="9056859" y="4560942"/>
              <a:ext cx="1431333" cy="152164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9130980" y="4734047"/>
              <a:ext cx="1328446" cy="117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792418" y="6272329"/>
              <a:ext cx="2049996" cy="82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Городских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округов</a:t>
              </a:r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6539114" y="4616581"/>
            <a:ext cx="1624310" cy="1903554"/>
            <a:chOff x="8792418" y="4406931"/>
            <a:chExt cx="2049996" cy="2692556"/>
          </a:xfrm>
        </p:grpSpPr>
        <p:pic>
          <p:nvPicPr>
            <p:cNvPr id="172" name="Рисунок 1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4" t="3223" r="5764" b="1471"/>
            <a:stretch>
              <a:fillRect/>
            </a:stretch>
          </p:blipFill>
          <p:spPr>
            <a:xfrm>
              <a:off x="8924037" y="4406931"/>
              <a:ext cx="1719658" cy="1846515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  <p:sp>
          <p:nvSpPr>
            <p:cNvPr id="173" name="Овал 172"/>
            <p:cNvSpPr/>
            <p:nvPr/>
          </p:nvSpPr>
          <p:spPr>
            <a:xfrm>
              <a:off x="9056859" y="4560942"/>
              <a:ext cx="1431333" cy="152164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9130980" y="4734047"/>
              <a:ext cx="1328446" cy="117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792418" y="6272329"/>
              <a:ext cx="2049996" cy="82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Городских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поселений</a:t>
              </a: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7940629" y="4616582"/>
            <a:ext cx="2223046" cy="1933084"/>
            <a:chOff x="8468029" y="4383025"/>
            <a:chExt cx="2805644" cy="2734326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4" t="3223" r="5764" b="1471"/>
            <a:stretch>
              <a:fillRect/>
            </a:stretch>
          </p:blipFill>
          <p:spPr>
            <a:xfrm>
              <a:off x="8957587" y="4383025"/>
              <a:ext cx="1719658" cy="1846515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  <p:sp>
          <p:nvSpPr>
            <p:cNvPr id="178" name="Овал 177"/>
            <p:cNvSpPr/>
            <p:nvPr/>
          </p:nvSpPr>
          <p:spPr>
            <a:xfrm>
              <a:off x="9090408" y="4537036"/>
              <a:ext cx="1431333" cy="152164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9164530" y="4710141"/>
              <a:ext cx="1328446" cy="117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86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468029" y="6290193"/>
              <a:ext cx="2805644" cy="82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Членов резерва управленческих кадров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767885" y="4616581"/>
            <a:ext cx="2223046" cy="1933084"/>
            <a:chOff x="8468029" y="4383025"/>
            <a:chExt cx="2805644" cy="2734326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4" t="3223" r="5764" b="1471"/>
            <a:stretch>
              <a:fillRect/>
            </a:stretch>
          </p:blipFill>
          <p:spPr>
            <a:xfrm>
              <a:off x="8957587" y="4383025"/>
              <a:ext cx="1719658" cy="1846515"/>
            </a:xfrm>
            <a:custGeom>
              <a:avLst/>
              <a:gdLst>
                <a:gd name="connsiteX0" fmla="*/ 828675 w 1657350"/>
                <a:gd name="connsiteY0" fmla="*/ 0 h 1657350"/>
                <a:gd name="connsiteX1" fmla="*/ 1657350 w 1657350"/>
                <a:gd name="connsiteY1" fmla="*/ 828675 h 1657350"/>
                <a:gd name="connsiteX2" fmla="*/ 828675 w 1657350"/>
                <a:gd name="connsiteY2" fmla="*/ 1657350 h 1657350"/>
                <a:gd name="connsiteX3" fmla="*/ 0 w 1657350"/>
                <a:gd name="connsiteY3" fmla="*/ 828675 h 1657350"/>
                <a:gd name="connsiteX4" fmla="*/ 828675 w 1657350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828675" y="0"/>
                  </a:moveTo>
                  <a:cubicBezTo>
                    <a:pt x="1286340" y="0"/>
                    <a:pt x="1657350" y="371010"/>
                    <a:pt x="1657350" y="828675"/>
                  </a:cubicBezTo>
                  <a:cubicBezTo>
                    <a:pt x="1657350" y="1286340"/>
                    <a:pt x="1286340" y="1657350"/>
                    <a:pt x="828675" y="1657350"/>
                  </a:cubicBezTo>
                  <a:cubicBezTo>
                    <a:pt x="371010" y="1657350"/>
                    <a:pt x="0" y="1286340"/>
                    <a:pt x="0" y="828675"/>
                  </a:cubicBezTo>
                  <a:cubicBezTo>
                    <a:pt x="0" y="371010"/>
                    <a:pt x="371010" y="0"/>
                    <a:pt x="828675" y="0"/>
                  </a:cubicBezTo>
                  <a:close/>
                </a:path>
              </a:pathLst>
            </a:custGeom>
          </p:spPr>
        </p:pic>
        <p:sp>
          <p:nvSpPr>
            <p:cNvPr id="61" name="Овал 60"/>
            <p:cNvSpPr/>
            <p:nvPr/>
          </p:nvSpPr>
          <p:spPr>
            <a:xfrm>
              <a:off x="9090408" y="4537036"/>
              <a:ext cx="1431333" cy="152164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090408" y="4883251"/>
              <a:ext cx="1328446" cy="783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1242</a:t>
              </a:r>
              <a:endParaRPr lang="ru-RU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468029" y="6290193"/>
              <a:ext cx="2805644" cy="82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Члена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 кадрового резерва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5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8992" y="2071468"/>
            <a:ext cx="4439486" cy="3569521"/>
            <a:chOff x="493669" y="1693596"/>
            <a:chExt cx="5035886" cy="4290385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69" y="1693596"/>
              <a:ext cx="5035886" cy="4290385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68" y="1856273"/>
              <a:ext cx="4279487" cy="2767677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680" y="2770825"/>
              <a:ext cx="1029903" cy="1029903"/>
            </a:xfrm>
            <a:prstGeom prst="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5952222" y="1609587"/>
            <a:ext cx="4592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1. Анкета участника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33243" y="2867615"/>
            <a:ext cx="5615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 Narrow" panose="020B0606020202030204" pitchFamily="34" charset="0"/>
              </a:rPr>
              <a:t>Необходимо ответить минимум на 3 вопроса из представленных:</a:t>
            </a:r>
            <a:endParaRPr lang="ru-RU" sz="1400" i="1" dirty="0">
              <a:latin typeface="Arial Narrow" panose="020B0606020202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Почему решили участвовать в Конкурсе?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Можно ли говорить о наличии в Вашей трудовой деятельности точки карьерного прорыва? Опишите ее.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Как Вы видите развитие государственной/муниципальной службы  и свою роль в этом развитии?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Расскажите о Вашей самой серьезной неудаче?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Назовите 3 главных качества современного управленца, по Вашему мнению?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33243" y="1919053"/>
            <a:ext cx="495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Предлагается использовать анкету для аттестации государственных гражданских служащих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133243" y="5132771"/>
            <a:ext cx="5597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 Narrow" panose="020B0606020202030204" pitchFamily="34" charset="0"/>
              </a:rPr>
              <a:t>Презентация об основных результатах деятельности своей команды (необходимо раскрыть):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Конкретные изменения, полученные в результате деятельности команды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Распределение ролей и особенности функционирования команды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42914" y="368299"/>
            <a:ext cx="1290636" cy="45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Цели и задачи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27345" y="368182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</a:t>
            </a:r>
            <a:b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участников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35129" y="368183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19561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Этапы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11777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Целевые индикаторы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03993" y="368184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4496" y="1015943"/>
            <a:ext cx="46884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1 этап – «Виртуальное знакомство»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1849" y="5619625"/>
            <a:ext cx="827667" cy="827667"/>
          </a:xfrm>
          <a:prstGeom prst="ellipse">
            <a:avLst/>
          </a:prstGeom>
          <a:solidFill>
            <a:srgbClr val="01BBA5"/>
          </a:solidFill>
          <a:ln>
            <a:solidFill>
              <a:srgbClr val="01BB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44497" y="1421828"/>
            <a:ext cx="4837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Отборочный этап для участия в конкурсе</a:t>
            </a:r>
            <a:endParaRPr lang="ru-RU" sz="2200" dirty="0">
              <a:solidFill>
                <a:srgbClr val="01BB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0" y="5802132"/>
            <a:ext cx="504000" cy="50400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1340429" y="5667208"/>
            <a:ext cx="40126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Результат этапа: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принято </a:t>
            </a:r>
            <a:r>
              <a:rPr lang="ru-RU" sz="14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не менее 300 заявок на участие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д</a:t>
            </a:r>
            <a:r>
              <a:rPr lang="ru-RU" sz="1400" dirty="0" smtClean="0">
                <a:latin typeface="Arial Narrow" panose="020B0606020202030204" pitchFamily="34" charset="0"/>
              </a:rPr>
              <a:t>опущено к следующему этапу </a:t>
            </a:r>
            <a:r>
              <a:rPr lang="ru-RU" sz="14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не более 150 человек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в</a:t>
            </a:r>
            <a:r>
              <a:rPr lang="ru-RU" sz="1400" dirty="0" smtClean="0">
                <a:latin typeface="Arial Narrow" panose="020B0606020202030204" pitchFamily="34" charset="0"/>
              </a:rPr>
              <a:t>идео участников </a:t>
            </a:r>
            <a:r>
              <a:rPr lang="ru-RU" sz="14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размещено на сайте ДОУиГГС</a:t>
            </a:r>
            <a:endParaRPr lang="ru-RU" sz="1400" b="1" dirty="0">
              <a:solidFill>
                <a:srgbClr val="01BBA5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61746" y="1055130"/>
            <a:ext cx="376720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Составляющие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этапа: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61747" y="2552965"/>
            <a:ext cx="423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1BBA5"/>
                </a:solidFill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dirty="0" err="1" smtClean="0">
                <a:solidFill>
                  <a:srgbClr val="01BBA5"/>
                </a:solidFill>
                <a:latin typeface="Arial Narrow" panose="020B0606020202030204" pitchFamily="34" charset="0"/>
              </a:rPr>
              <a:t>Видеовизитка</a:t>
            </a:r>
            <a:r>
              <a:rPr lang="ru-RU" sz="16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 (длительность от 1 до 3 минут)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61746" y="4794217"/>
            <a:ext cx="29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3. Презентация «Моя команда»</a:t>
            </a:r>
          </a:p>
        </p:txBody>
      </p:sp>
    </p:spTree>
    <p:extLst>
      <p:ext uri="{BB962C8B-B14F-4D97-AF65-F5344CB8AC3E}">
        <p14:creationId xmlns:p14="http://schemas.microsoft.com/office/powerpoint/2010/main" val="41991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442914" y="368299"/>
            <a:ext cx="1290636" cy="45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Цели и задачи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27345" y="368182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</a:t>
            </a:r>
            <a:b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участников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35129" y="368183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19561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Этапы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11777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Целевые индикаторы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403993" y="368184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4496" y="1015943"/>
            <a:ext cx="835013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2</a:t>
            </a:r>
            <a:r>
              <a:rPr lang="ru-RU" sz="2400" b="1" dirty="0" smtClean="0">
                <a:latin typeface="Arial Narrow" panose="020B0606020202030204" pitchFamily="34" charset="0"/>
              </a:rPr>
              <a:t> этап – Эссе на тему «Ценности служащих: зачем они нужны»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82075" y="0"/>
            <a:ext cx="3209925" cy="6858000"/>
          </a:xfrm>
          <a:prstGeom prst="rect">
            <a:avLst/>
          </a:prstGeom>
          <a:solidFill>
            <a:srgbClr val="01BBA5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6386" y="5094815"/>
            <a:ext cx="827667" cy="827667"/>
          </a:xfrm>
          <a:prstGeom prst="ellipse">
            <a:avLst/>
          </a:prstGeom>
          <a:solidFill>
            <a:srgbClr val="01BBA5"/>
          </a:solidFill>
          <a:ln>
            <a:solidFill>
              <a:srgbClr val="01BB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7" y="5277322"/>
            <a:ext cx="504000" cy="504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437578" y="5109062"/>
            <a:ext cx="401262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Arial Narrow" panose="020B0606020202030204" pitchFamily="34" charset="0"/>
              </a:rPr>
              <a:t>Результат этапа:</a:t>
            </a:r>
          </a:p>
          <a:p>
            <a:pPr marL="85725" indent="-857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д</a:t>
            </a:r>
            <a:r>
              <a:rPr lang="ru-RU" sz="1400" dirty="0" smtClean="0">
                <a:latin typeface="Arial Narrow" panose="020B0606020202030204" pitchFamily="34" charset="0"/>
              </a:rPr>
              <a:t>опущено к следующему этапу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не </a:t>
            </a:r>
            <a:r>
              <a:rPr lang="ru-RU" sz="1400" b="1" dirty="0">
                <a:solidFill>
                  <a:srgbClr val="01BBA5"/>
                </a:solidFill>
                <a:latin typeface="Arial Narrow" panose="020B0606020202030204" pitchFamily="34" charset="0"/>
              </a:rPr>
              <a:t>более </a:t>
            </a:r>
            <a:r>
              <a:rPr lang="ru-RU" sz="14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75 человек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4497" y="1421828"/>
            <a:ext cx="40179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Объем эссе не более 3 страниц</a:t>
            </a:r>
            <a:endParaRPr lang="ru-RU" sz="2200" dirty="0">
              <a:solidFill>
                <a:srgbClr val="01BBA5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57" y="5635045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55" y="3333177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68" y="2182244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68" y="1031311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57" y="4484110"/>
            <a:ext cx="720000" cy="720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073855" y="929385"/>
            <a:ext cx="1697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Дорожим гражданами страны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073855" y="2219079"/>
            <a:ext cx="1318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Работаем</a:t>
            </a:r>
            <a:b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вместе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099650" y="3333177"/>
            <a:ext cx="1318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Отвечаем</a:t>
            </a:r>
            <a:b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 результат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99650" y="4520944"/>
            <a:ext cx="1318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Проявляем</a:t>
            </a:r>
            <a:b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инициативу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099650" y="5635045"/>
            <a:ext cx="1930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Совершенствуемся постоянно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4497" y="1947867"/>
            <a:ext cx="2513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Требования к содержанию: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33389" y="2366102"/>
            <a:ext cx="4084593" cy="738664"/>
            <a:chOff x="433389" y="2366102"/>
            <a:chExt cx="4084593" cy="738664"/>
          </a:xfrm>
        </p:grpSpPr>
        <p:sp>
          <p:nvSpPr>
            <p:cNvPr id="73" name="Овал 72"/>
            <p:cNvSpPr/>
            <p:nvPr/>
          </p:nvSpPr>
          <p:spPr>
            <a:xfrm>
              <a:off x="433389" y="2621936"/>
              <a:ext cx="164465" cy="164465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12036" y="2366102"/>
              <a:ext cx="390594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Arial Narrow" panose="020B0606020202030204" pitchFamily="34" charset="0"/>
                </a:rPr>
                <a:t>Ответить на вопрос: </a:t>
              </a:r>
              <a:r>
                <a:rPr lang="ru-RU" sz="1400" dirty="0" smtClean="0">
                  <a:latin typeface="Arial Narrow" panose="020B0606020202030204" pitchFamily="34" charset="0"/>
                </a:rPr>
                <a:t>«Насколько </a:t>
              </a:r>
              <a:r>
                <a:rPr lang="ru-RU" sz="1400" dirty="0">
                  <a:latin typeface="Arial Narrow" panose="020B0606020202030204" pitchFamily="34" charset="0"/>
                </a:rPr>
                <a:t>хорошо </a:t>
              </a:r>
              <a:r>
                <a:rPr lang="ru-RU" sz="1400" dirty="0" smtClean="0">
                  <a:latin typeface="Arial Narrow" panose="020B0606020202030204" pitchFamily="34" charset="0"/>
                </a:rPr>
                <a:t>Ваш </a:t>
              </a:r>
              <a:r>
                <a:rPr lang="ru-RU" sz="1400" dirty="0">
                  <a:latin typeface="Arial Narrow" panose="020B0606020202030204" pitchFamily="34" charset="0"/>
                </a:rPr>
                <a:t>коллектив знает о </a:t>
              </a:r>
              <a:r>
                <a:rPr lang="ru-RU" sz="1400" dirty="0" smtClean="0">
                  <a:latin typeface="Arial Narrow" panose="020B0606020202030204" pitchFamily="34" charset="0"/>
                </a:rPr>
                <a:t>ценностях</a:t>
              </a:r>
              <a:br>
                <a:rPr lang="ru-RU" sz="1400" dirty="0" smtClean="0">
                  <a:latin typeface="Arial Narrow" panose="020B0606020202030204" pitchFamily="34" charset="0"/>
                </a:rPr>
              </a:br>
              <a:r>
                <a:rPr lang="ru-RU" sz="1400" dirty="0" smtClean="0">
                  <a:latin typeface="Arial Narrow" panose="020B0606020202030204" pitchFamily="34" charset="0"/>
                </a:rPr>
                <a:t>и </a:t>
              </a:r>
              <a:r>
                <a:rPr lang="ru-RU" sz="1400" dirty="0">
                  <a:latin typeface="Arial Narrow" panose="020B0606020202030204" pitchFamily="34" charset="0"/>
                </a:rPr>
                <a:t>в чем проявляется их знание</a:t>
              </a:r>
              <a:r>
                <a:rPr lang="ru-RU" sz="1400" dirty="0" smtClean="0">
                  <a:latin typeface="Arial Narrow" panose="020B0606020202030204" pitchFamily="34" charset="0"/>
                </a:rPr>
                <a:t>?»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33389" y="3240876"/>
            <a:ext cx="3817302" cy="523220"/>
            <a:chOff x="433389" y="2412045"/>
            <a:chExt cx="3817302" cy="523220"/>
          </a:xfrm>
        </p:grpSpPr>
        <p:sp>
          <p:nvSpPr>
            <p:cNvPr id="76" name="Овал 75"/>
            <p:cNvSpPr/>
            <p:nvPr/>
          </p:nvSpPr>
          <p:spPr>
            <a:xfrm>
              <a:off x="433389" y="2621936"/>
              <a:ext cx="164465" cy="164465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12036" y="2412045"/>
              <a:ext cx="36386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Arial Narrow" panose="020B0606020202030204" pitchFamily="34" charset="0"/>
                </a:rPr>
                <a:t>Привести примеры </a:t>
              </a:r>
              <a:r>
                <a:rPr lang="ru-RU" sz="1400" dirty="0">
                  <a:latin typeface="Arial Narrow" panose="020B0606020202030204" pitchFamily="34" charset="0"/>
                </a:rPr>
                <a:t>из </a:t>
              </a:r>
              <a:r>
                <a:rPr lang="ru-RU" sz="1400" dirty="0" smtClean="0">
                  <a:latin typeface="Arial Narrow" panose="020B0606020202030204" pitchFamily="34" charset="0"/>
                </a:rPr>
                <a:t>деятельности</a:t>
              </a:r>
              <a:br>
                <a:rPr lang="ru-RU" sz="1400" dirty="0" smtClean="0">
                  <a:latin typeface="Arial Narrow" panose="020B0606020202030204" pitchFamily="34" charset="0"/>
                </a:rPr>
              </a:br>
              <a:r>
                <a:rPr lang="ru-RU" sz="1400" dirty="0" smtClean="0">
                  <a:latin typeface="Arial Narrow" panose="020B0606020202030204" pitchFamily="34" charset="0"/>
                </a:rPr>
                <a:t>команды, отражающие следование ценностям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33389" y="3992467"/>
            <a:ext cx="3817302" cy="738664"/>
            <a:chOff x="433389" y="2412045"/>
            <a:chExt cx="3817302" cy="738664"/>
          </a:xfrm>
        </p:grpSpPr>
        <p:sp>
          <p:nvSpPr>
            <p:cNvPr id="79" name="Овал 78"/>
            <p:cNvSpPr/>
            <p:nvPr/>
          </p:nvSpPr>
          <p:spPr>
            <a:xfrm>
              <a:off x="433389" y="2646489"/>
              <a:ext cx="164465" cy="164465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12036" y="2412045"/>
              <a:ext cx="36386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smtClean="0">
                  <a:latin typeface="Arial Narrow" panose="020B0606020202030204" pitchFamily="34" charset="0"/>
                </a:rPr>
                <a:t>Проанализировать, </a:t>
              </a:r>
              <a:r>
                <a:rPr lang="ru-RU" sz="1400" dirty="0" smtClean="0">
                  <a:latin typeface="Arial Narrow" panose="020B0606020202030204" pitchFamily="34" charset="0"/>
                </a:rPr>
                <a:t>какие </a:t>
              </a:r>
              <a:r>
                <a:rPr lang="ru-RU" sz="1400" dirty="0">
                  <a:latin typeface="Arial Narrow" panose="020B0606020202030204" pitchFamily="34" charset="0"/>
                </a:rPr>
                <a:t>ценности наименее развиты в </a:t>
              </a:r>
              <a:r>
                <a:rPr lang="ru-RU" sz="1400" dirty="0" smtClean="0">
                  <a:latin typeface="Arial Narrow" panose="020B0606020202030204" pitchFamily="34" charset="0"/>
                </a:rPr>
                <a:t>Вашей команде </a:t>
              </a:r>
              <a:r>
                <a:rPr lang="ru-RU" sz="1400" dirty="0">
                  <a:latin typeface="Arial Narrow" panose="020B0606020202030204" pitchFamily="34" charset="0"/>
                </a:rPr>
                <a:t>и что </a:t>
              </a:r>
              <a:r>
                <a:rPr lang="ru-RU" sz="1400" dirty="0" smtClean="0">
                  <a:latin typeface="Arial Narrow" panose="020B0606020202030204" pitchFamily="34" charset="0"/>
                </a:rPr>
                <a:t>Вы </a:t>
              </a:r>
              <a:r>
                <a:rPr lang="ru-RU" sz="1400" dirty="0">
                  <a:latin typeface="Arial Narrow" panose="020B0606020202030204" pitchFamily="34" charset="0"/>
                </a:rPr>
                <a:t>делаете, чтобы </a:t>
              </a:r>
              <a:r>
                <a:rPr lang="ru-RU" sz="1400" dirty="0" smtClean="0">
                  <a:latin typeface="Arial Narrow" panose="020B0606020202030204" pitchFamily="34" charset="0"/>
                </a:rPr>
                <a:t>изменить ситуацию?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4709997" y="1943109"/>
            <a:ext cx="1674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Критерии оценки: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709997" y="2637537"/>
            <a:ext cx="358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1. Соответствие содержания заявленной теме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2. Грамотность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3. Оригинальность и самостоятельность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4. Умение выразить свою собственную позицию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5. Аргументированность выводов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6. Инновационность предложенных идей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7. Поддержка граждан (лайки в социальной сети)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09997" y="2274741"/>
            <a:ext cx="419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Каждый критерий оценивается по 5-</a:t>
            </a:r>
            <a:r>
              <a:rPr lang="ru-RU" sz="1400" i="1" dirty="0" err="1" smtClean="0">
                <a:solidFill>
                  <a:srgbClr val="01BBA5"/>
                </a:solidFill>
                <a:latin typeface="Arial Narrow" panose="020B0606020202030204" pitchFamily="34" charset="0"/>
              </a:rPr>
              <a:t>ти</a:t>
            </a:r>
            <a:r>
              <a:rPr lang="ru-RU" sz="1400" i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 балльной шкале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90237" y="5415573"/>
            <a:ext cx="2939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лучшие эссе размещены на портале профессионального развития «</a:t>
            </a:r>
            <a:r>
              <a:rPr lang="en-US" sz="1400" dirty="0">
                <a:latin typeface="Arial Narrow" panose="020B0606020202030204" pitchFamily="34" charset="0"/>
              </a:rPr>
              <a:t>LOOK</a:t>
            </a:r>
            <a:r>
              <a:rPr lang="ru-RU" sz="1400" dirty="0" smtClean="0">
                <a:latin typeface="Arial Narrow" panose="020B0606020202030204" pitchFamily="34" charset="0"/>
              </a:rPr>
              <a:t>»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37578" y="6029030"/>
            <a:ext cx="308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ц</a:t>
            </a:r>
            <a:r>
              <a:rPr lang="ru-RU" sz="1400" dirty="0" smtClean="0">
                <a:latin typeface="Arial Narrow" panose="020B0606020202030204" pitchFamily="34" charset="0"/>
              </a:rPr>
              <a:t>итаты из эссе размещаются на ресурсах ДОУиГГС и </a:t>
            </a:r>
            <a:r>
              <a:rPr lang="ru-RU" sz="1400" dirty="0" err="1" smtClean="0">
                <a:latin typeface="Arial Narrow" panose="020B0606020202030204" pitchFamily="34" charset="0"/>
              </a:rPr>
              <a:t>КорпУниверситета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2914" y="368299"/>
            <a:ext cx="1290636" cy="45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Цели и задачи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27345" y="368182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</a:t>
            </a:r>
            <a:b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участников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129" y="368183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9561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Этапы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1777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Целевые индикаторы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03993" y="368184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496" y="1015943"/>
            <a:ext cx="496816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3 этап (финал)  – Предложение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496" y="1391187"/>
            <a:ext cx="104454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Участники представляют идеи по развитию государственной и муниципальной службы</a:t>
            </a:r>
            <a:endParaRPr lang="ru-RU" sz="2200" dirty="0">
              <a:solidFill>
                <a:srgbClr val="01BBA5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8802" y="5454479"/>
            <a:ext cx="827667" cy="827667"/>
          </a:xfrm>
          <a:prstGeom prst="ellipse">
            <a:avLst/>
          </a:prstGeom>
          <a:solidFill>
            <a:srgbClr val="01BBA5"/>
          </a:solidFill>
          <a:ln>
            <a:solidFill>
              <a:srgbClr val="01BB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3" y="5636986"/>
            <a:ext cx="504000" cy="504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91840" y="5464541"/>
            <a:ext cx="3467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Результат этапа: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smtClean="0">
                <a:latin typeface="Arial Narrow" panose="020B0606020202030204" pitchFamily="34" charset="0"/>
              </a:rPr>
              <a:t>определено </a:t>
            </a:r>
            <a:r>
              <a:rPr lang="ru-RU" sz="1400" b="1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10 победителей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лучшие предложения приняты к исполнению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</a:t>
            </a:r>
            <a:r>
              <a:rPr lang="ru-RU" sz="1400" dirty="0" smtClean="0">
                <a:latin typeface="Arial Narrow" panose="020B0606020202030204" pitchFamily="34" charset="0"/>
              </a:rPr>
              <a:t>азмещена информация о предложениях на сайтах ДОУиГГС и </a:t>
            </a:r>
            <a:r>
              <a:rPr lang="ru-RU" sz="1400" dirty="0" err="1" smtClean="0">
                <a:latin typeface="Arial Narrow" panose="020B0606020202030204" pitchFamily="34" charset="0"/>
              </a:rPr>
              <a:t>КорпУниверситета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207" y="2290192"/>
            <a:ext cx="370432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Государственные гражданские служащие НСО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365" y="3594667"/>
            <a:ext cx="369511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Резерв управленческих кадров/кадровый резерв НСО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0207" y="4714476"/>
            <a:ext cx="36872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Муниципальные служащие НСО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8449" y="2244025"/>
            <a:ext cx="3956624" cy="738664"/>
          </a:xfrm>
          <a:prstGeom prst="rect">
            <a:avLst/>
          </a:prstGeom>
          <a:noFill/>
          <a:ln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Подают предложения по совершенствованию деятельности государственных органов на портале «Есть предложение!»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8449" y="4314021"/>
            <a:ext cx="3956624" cy="954107"/>
          </a:xfrm>
          <a:prstGeom prst="rect">
            <a:avLst/>
          </a:prstGeom>
          <a:noFill/>
          <a:ln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Подают предложения по совершенствованию системы взаимодействия между органами государственной власти и органами местного самоуправления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на электронную почту организатора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397480" y="2474858"/>
            <a:ext cx="3190969" cy="12310"/>
          </a:xfrm>
          <a:prstGeom prst="straightConnector1">
            <a:avLst/>
          </a:prstGeom>
          <a:ln>
            <a:solidFill>
              <a:srgbClr val="01B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" idx="3"/>
          </p:cNvCxnSpPr>
          <p:nvPr/>
        </p:nvCxnSpPr>
        <p:spPr>
          <a:xfrm flipV="1">
            <a:off x="4397480" y="4877690"/>
            <a:ext cx="3162035" cy="21452"/>
          </a:xfrm>
          <a:prstGeom prst="straightConnector1">
            <a:avLst/>
          </a:prstGeom>
          <a:ln>
            <a:solidFill>
              <a:srgbClr val="01B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3"/>
            <a:endCxn id="22" idx="1"/>
          </p:cNvCxnSpPr>
          <p:nvPr/>
        </p:nvCxnSpPr>
        <p:spPr>
          <a:xfrm flipV="1">
            <a:off x="4397480" y="2613357"/>
            <a:ext cx="3190969" cy="1304476"/>
          </a:xfrm>
          <a:prstGeom prst="straightConnector1">
            <a:avLst/>
          </a:prstGeom>
          <a:ln>
            <a:solidFill>
              <a:srgbClr val="01B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" idx="3"/>
          </p:cNvCxnSpPr>
          <p:nvPr/>
        </p:nvCxnSpPr>
        <p:spPr>
          <a:xfrm>
            <a:off x="4397480" y="3917833"/>
            <a:ext cx="3162035" cy="873242"/>
          </a:xfrm>
          <a:prstGeom prst="straightConnector1">
            <a:avLst/>
          </a:prstGeom>
          <a:ln>
            <a:solidFill>
              <a:srgbClr val="01B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0403700">
            <a:off x="4396101" y="2846594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Государственные гражданские служащие,</a:t>
            </a:r>
          </a:p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 входящие в состав РУК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883225">
            <a:off x="5078587" y="4094530"/>
            <a:ext cx="2108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Члены РУК, не являющиеся ГГС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023594" y="5433143"/>
            <a:ext cx="827667" cy="827667"/>
          </a:xfrm>
          <a:prstGeom prst="ellipse">
            <a:avLst/>
          </a:prstGeom>
          <a:solidFill>
            <a:srgbClr val="01BBA5"/>
          </a:solidFill>
          <a:ln>
            <a:solidFill>
              <a:srgbClr val="01BB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966632" y="5443205"/>
            <a:ext cx="3467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После определения победителей: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latin typeface="Arial Narrow" panose="020B0606020202030204" pitchFamily="34" charset="0"/>
              </a:rPr>
              <a:t>бучение по теме «Публичные выступления», в рамках которого пройдет подготовка победителей к выступлению в итоговом мероприятии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43" y="5542019"/>
            <a:ext cx="598967" cy="5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-39602" y="2818080"/>
            <a:ext cx="6064165" cy="1370093"/>
          </a:xfrm>
          <a:custGeom>
            <a:avLst/>
            <a:gdLst>
              <a:gd name="connsiteX0" fmla="*/ 0 w 6064165"/>
              <a:gd name="connsiteY0" fmla="*/ 0 h 1370093"/>
              <a:gd name="connsiteX1" fmla="*/ 6064165 w 6064165"/>
              <a:gd name="connsiteY1" fmla="*/ 0 h 1370093"/>
              <a:gd name="connsiteX2" fmla="*/ 6064165 w 6064165"/>
              <a:gd name="connsiteY2" fmla="*/ 1141740 h 1370093"/>
              <a:gd name="connsiteX3" fmla="*/ 5835812 w 6064165"/>
              <a:gd name="connsiteY3" fmla="*/ 1370093 h 1370093"/>
              <a:gd name="connsiteX4" fmla="*/ 0 w 6064165"/>
              <a:gd name="connsiteY4" fmla="*/ 1370093 h 137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4165" h="1370093">
                <a:moveTo>
                  <a:pt x="0" y="0"/>
                </a:moveTo>
                <a:lnTo>
                  <a:pt x="6064165" y="0"/>
                </a:lnTo>
                <a:lnTo>
                  <a:pt x="6064165" y="1141740"/>
                </a:lnTo>
                <a:cubicBezTo>
                  <a:pt x="6064165" y="1267856"/>
                  <a:pt x="5961928" y="1370093"/>
                  <a:pt x="5835812" y="1370093"/>
                </a:cubicBezTo>
                <a:lnTo>
                  <a:pt x="0" y="1370093"/>
                </a:lnTo>
                <a:close/>
              </a:path>
            </a:pathLst>
          </a:custGeom>
          <a:solidFill>
            <a:srgbClr val="01BBA5"/>
          </a:solidFill>
          <a:ln>
            <a:solidFill>
              <a:srgbClr val="01BB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914" y="368299"/>
            <a:ext cx="1290636" cy="45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Цели и задачи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27345" y="368182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</a:t>
            </a:r>
            <a:b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участников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129" y="368183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9561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Этапы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1777" y="376581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Целевые индикаторы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03993" y="368184"/>
            <a:ext cx="1290637" cy="44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496" y="1015943"/>
            <a:ext cx="502303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Презентация результатов конкурса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497" y="1419762"/>
            <a:ext cx="3446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В формате </a:t>
            </a:r>
            <a:r>
              <a:rPr lang="ru-RU" sz="2200" dirty="0" err="1" smtClean="0">
                <a:solidFill>
                  <a:srgbClr val="01BBA5"/>
                </a:solidFill>
                <a:latin typeface="Arial Narrow" panose="020B0606020202030204" pitchFamily="34" charset="0"/>
              </a:rPr>
              <a:t>питчинга</a:t>
            </a:r>
            <a:endParaRPr lang="ru-RU" sz="2200" dirty="0">
              <a:solidFill>
                <a:srgbClr val="01BBA5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03311" y="1886661"/>
            <a:ext cx="5621252" cy="830997"/>
            <a:chOff x="442914" y="1947171"/>
            <a:chExt cx="5621252" cy="830997"/>
          </a:xfrm>
        </p:grpSpPr>
        <p:sp>
          <p:nvSpPr>
            <p:cNvPr id="14" name="Овал 13"/>
            <p:cNvSpPr/>
            <p:nvPr/>
          </p:nvSpPr>
          <p:spPr>
            <a:xfrm>
              <a:off x="442914" y="2263276"/>
              <a:ext cx="219554" cy="219554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2070" y="1947171"/>
              <a:ext cx="53620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</a:rPr>
                <a:t>Приветственное слово </a:t>
              </a:r>
              <a:r>
                <a:rPr lang="ru-RU" sz="1600" dirty="0">
                  <a:latin typeface="Arial Narrow" panose="020B0606020202030204" pitchFamily="34" charset="0"/>
                </a:rPr>
                <a:t>Губернатора Новосибирской области </a:t>
              </a:r>
              <a:r>
                <a:rPr lang="ru-RU" sz="1600" dirty="0" err="1">
                  <a:latin typeface="Arial Narrow" panose="020B0606020202030204" pitchFamily="34" charset="0"/>
                </a:rPr>
                <a:t>А.А</a:t>
              </a:r>
              <a:r>
                <a:rPr lang="ru-RU" sz="1600" dirty="0">
                  <a:latin typeface="Arial Narrow" panose="020B0606020202030204" pitchFamily="34" charset="0"/>
                </a:rPr>
                <a:t>. 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Травникова</a:t>
              </a:r>
              <a:r>
                <a:rPr lang="ru-RU" sz="1600" dirty="0" smtClean="0">
                  <a:latin typeface="Arial Narrow" panose="020B0606020202030204" pitchFamily="34" charset="0"/>
                </a:rPr>
                <a:t> (Первого </a:t>
              </a:r>
              <a:r>
                <a:rPr lang="ru-RU" sz="1600" dirty="0">
                  <a:latin typeface="Arial Narrow" panose="020B0606020202030204" pitchFamily="34" charset="0"/>
                </a:rPr>
                <a:t>заместителя Губернатора Новосибирской области Ю.Ф. Петухова)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50161" y="2896237"/>
            <a:ext cx="4898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Выступление 10 победителей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конкурса в формате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питчинга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на тему «Есть предложение!»: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865" y="3561560"/>
            <a:ext cx="238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Выступление</a:t>
            </a:r>
            <a:b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 более </a:t>
            </a:r>
            <a:r>
              <a:rPr lang="ru-RU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минут</a:t>
            </a: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6783" y="3541108"/>
            <a:ext cx="238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Подробно рассказать о своем предложении</a:t>
            </a: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09704" y="4949557"/>
            <a:ext cx="5623724" cy="584775"/>
            <a:chOff x="442914" y="2076920"/>
            <a:chExt cx="5623724" cy="584775"/>
          </a:xfrm>
        </p:grpSpPr>
        <p:sp>
          <p:nvSpPr>
            <p:cNvPr id="25" name="Овал 24"/>
            <p:cNvSpPr/>
            <p:nvPr/>
          </p:nvSpPr>
          <p:spPr>
            <a:xfrm>
              <a:off x="442914" y="2263276"/>
              <a:ext cx="219554" cy="219554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04542" y="2076920"/>
              <a:ext cx="53620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Arial Narrow" panose="020B0606020202030204" pitchFamily="34" charset="0"/>
                </a:rPr>
                <a:t>Торжественное награждение </a:t>
              </a:r>
              <a:r>
                <a:rPr lang="ru-RU" sz="1600" dirty="0" smtClean="0">
                  <a:latin typeface="Arial Narrow" panose="020B0606020202030204" pitchFamily="34" charset="0"/>
                </a:rPr>
                <a:t>победителей и финалистов конкурса управленческого мастерства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459546" y="1015943"/>
            <a:ext cx="197007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Награждение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59546" y="1419761"/>
            <a:ext cx="29225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1BBA5"/>
                </a:solidFill>
                <a:latin typeface="Arial Narrow" panose="020B0606020202030204" pitchFamily="34" charset="0"/>
              </a:rPr>
              <a:t>Призовой фонд конкурса</a:t>
            </a:r>
            <a:endParaRPr lang="ru-RU" sz="2200" dirty="0">
              <a:solidFill>
                <a:srgbClr val="01BBA5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46493" y="1865678"/>
            <a:ext cx="3345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Для 10 победителей конкурса*: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46493" y="2207730"/>
            <a:ext cx="45695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Включение в резерв управленческих кадров Новосибирской области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Диплом победителя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Сертификат на проведение оценки управленческого потенциала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Звание «Волонтер ценностей»</a:t>
            </a:r>
          </a:p>
          <a:p>
            <a:r>
              <a:rPr lang="ru-RU" sz="1050" i="1" dirty="0" smtClean="0">
                <a:latin typeface="Arial Narrow" panose="020B0606020202030204" pitchFamily="34" charset="0"/>
              </a:rPr>
              <a:t>(* В случае победы члена РУК – он получает </a:t>
            </a:r>
            <a:r>
              <a:rPr lang="ru-RU" sz="1050" i="1" dirty="0">
                <a:latin typeface="Arial Narrow" panose="020B0606020202030204" pitchFamily="34" charset="0"/>
              </a:rPr>
              <a:t>д</a:t>
            </a:r>
            <a:r>
              <a:rPr lang="ru-RU" sz="1050" i="1" dirty="0" smtClean="0">
                <a:latin typeface="Arial Narrow" panose="020B0606020202030204" pitchFamily="34" charset="0"/>
              </a:rPr>
              <a:t>иплом победителя, сувенир в виде статуэтки и звание «Волонтер ценностей»)</a:t>
            </a:r>
            <a:endParaRPr lang="ru-RU" sz="1050" i="1" dirty="0">
              <a:latin typeface="Arial Narrow" panose="020B0606020202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35" y="2428042"/>
            <a:ext cx="720000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35" y="4076589"/>
            <a:ext cx="720000" cy="720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246493" y="3989569"/>
            <a:ext cx="3345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финалистов конкурса: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46493" y="4331621"/>
            <a:ext cx="4569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Диплом финалиста и сувенир </a:t>
            </a:r>
            <a:r>
              <a:rPr lang="ru-RU" sz="1400" dirty="0">
                <a:latin typeface="Arial Narrow" panose="020B0606020202030204" pitchFamily="34" charset="0"/>
              </a:rPr>
              <a:t>в виде статуэтки с логотипом конкурса/ департамента/ </a:t>
            </a:r>
            <a:r>
              <a:rPr lang="ru-RU" sz="1400" dirty="0" err="1" smtClean="0">
                <a:latin typeface="Arial Narrow" panose="020B0606020202030204" pitchFamily="34" charset="0"/>
              </a:rPr>
              <a:t>Новосибирь</a:t>
            </a:r>
            <a:r>
              <a:rPr lang="ru-RU" sz="1400" dirty="0" smtClean="0">
                <a:latin typeface="Arial Narrow" panose="020B0606020202030204" pitchFamily="34" charset="0"/>
              </a:rPr>
              <a:t>-85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35" y="5392406"/>
            <a:ext cx="720000" cy="7200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7246493" y="4837015"/>
            <a:ext cx="3345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Отдельные номинации конкурса: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46493" y="5186618"/>
            <a:ext cx="4569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Лучшее эссе на тему ценностей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Лучшее предложение по совершенствованию системы государственного управления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Лучшее выступление в формате </a:t>
            </a:r>
            <a:r>
              <a:rPr lang="ru-RU" sz="1400" dirty="0" err="1" smtClean="0">
                <a:latin typeface="Arial Narrow" panose="020B0606020202030204" pitchFamily="34" charset="0"/>
              </a:rPr>
              <a:t>питчинга</a:t>
            </a:r>
            <a:r>
              <a:rPr lang="en-US" sz="1400" dirty="0" smtClean="0">
                <a:latin typeface="Arial Narrow" panose="020B0606020202030204" pitchFamily="34" charset="0"/>
              </a:rPr>
              <a:t/>
            </a:r>
            <a:br>
              <a:rPr lang="en-US" sz="1400" dirty="0" smtClean="0">
                <a:latin typeface="Arial Narrow" panose="020B0606020202030204" pitchFamily="34" charset="0"/>
              </a:rPr>
            </a:br>
            <a:r>
              <a:rPr lang="en-US" sz="1200" i="1" dirty="0" smtClean="0">
                <a:latin typeface="Arial Narrow" panose="020B0606020202030204" pitchFamily="34" charset="0"/>
              </a:rPr>
              <a:t>(</a:t>
            </a:r>
            <a:r>
              <a:rPr lang="ru-RU" sz="1200" i="1" dirty="0" smtClean="0">
                <a:latin typeface="Arial Narrow" panose="020B0606020202030204" pitchFamily="34" charset="0"/>
              </a:rPr>
              <a:t>все победители получают диплом в номинации и сувенир в виде статуэтки</a:t>
            </a:r>
            <a:r>
              <a:rPr lang="en-US" sz="1200" i="1" dirty="0" smtClean="0">
                <a:latin typeface="Arial Narrow" panose="020B0606020202030204" pitchFamily="34" charset="0"/>
              </a:rPr>
              <a:t>)</a:t>
            </a:r>
            <a:endParaRPr lang="ru-RU" sz="1200" i="1" dirty="0">
              <a:latin typeface="Arial Narrow" panose="020B060602020203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03311" y="5666314"/>
            <a:ext cx="5621252" cy="830997"/>
            <a:chOff x="442914" y="2147053"/>
            <a:chExt cx="5621252" cy="830997"/>
          </a:xfrm>
        </p:grpSpPr>
        <p:sp>
          <p:nvSpPr>
            <p:cNvPr id="40" name="Овал 39"/>
            <p:cNvSpPr/>
            <p:nvPr/>
          </p:nvSpPr>
          <p:spPr>
            <a:xfrm>
              <a:off x="442914" y="2415104"/>
              <a:ext cx="219554" cy="219554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02070" y="2147053"/>
              <a:ext cx="53620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Arial Narrow" panose="020B0606020202030204" pitchFamily="34" charset="0"/>
                </a:rPr>
                <a:t>Участники: </a:t>
              </a:r>
              <a:r>
                <a:rPr lang="ru-RU" sz="1600" dirty="0" smtClean="0">
                  <a:latin typeface="Arial Narrow" panose="020B0606020202030204" pitchFamily="34" charset="0"/>
                </a:rPr>
                <a:t>победители и финалисты конкурса управленческого мастерства, руководители ОИОГВ, высшие должностные лица региона, государственные и муниципальные служащие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06656" y="4300895"/>
            <a:ext cx="5621252" cy="584775"/>
            <a:chOff x="442914" y="2049887"/>
            <a:chExt cx="5621252" cy="584775"/>
          </a:xfrm>
        </p:grpSpPr>
        <p:sp>
          <p:nvSpPr>
            <p:cNvPr id="43" name="Овал 42"/>
            <p:cNvSpPr/>
            <p:nvPr/>
          </p:nvSpPr>
          <p:spPr>
            <a:xfrm>
              <a:off x="442914" y="2263276"/>
              <a:ext cx="219554" cy="219554"/>
            </a:xfrm>
            <a:prstGeom prst="ellipse">
              <a:avLst/>
            </a:prstGeom>
            <a:solidFill>
              <a:srgbClr val="01B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02070" y="2049887"/>
              <a:ext cx="53620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Arial Narrow" panose="020B0606020202030204" pitchFamily="34" charset="0"/>
                </a:rPr>
                <a:t>Голосование </a:t>
              </a:r>
              <a:r>
                <a:rPr lang="ru-RU" sz="1600" dirty="0" smtClean="0">
                  <a:latin typeface="Arial Narrow" panose="020B0606020202030204" pitchFamily="34" charset="0"/>
                </a:rPr>
                <a:t>за победу в номинации «Лучшее выступление в формате 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питчинга</a:t>
              </a:r>
              <a:r>
                <a:rPr lang="ru-RU" sz="1600" dirty="0" smtClean="0">
                  <a:latin typeface="Arial Narrow" panose="020B0606020202030204" pitchFamily="34" charset="0"/>
                </a:rPr>
                <a:t>»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98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087" y="1023420"/>
            <a:ext cx="3490911" cy="1277273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buAutoNum type="arabicPeriod"/>
            </a:pPr>
            <a:r>
              <a:rPr lang="ru-RU" sz="1100" b="1" dirty="0" smtClean="0">
                <a:latin typeface="Arial Narrow" panose="020B0606020202030204" pitchFamily="34" charset="0"/>
              </a:rPr>
              <a:t> Утверждение положения о конкурсе</a:t>
            </a:r>
            <a:r>
              <a:rPr lang="ru-RU" sz="1100" dirty="0" smtClean="0">
                <a:latin typeface="Arial Narrow" panose="020B0606020202030204" pitchFamily="34" charset="0"/>
              </a:rPr>
              <a:t/>
            </a:r>
            <a:br>
              <a:rPr lang="ru-RU" sz="1100" dirty="0" smtClean="0">
                <a:latin typeface="Arial Narrow" panose="020B0606020202030204" pitchFamily="34" charset="0"/>
              </a:rPr>
            </a:br>
            <a:endParaRPr lang="ru-RU" sz="1100" dirty="0" smtClean="0">
              <a:latin typeface="Arial Narrow" panose="020B0606020202030204" pitchFamily="34" charset="0"/>
            </a:endParaRPr>
          </a:p>
          <a:p>
            <a:pPr lvl="0"/>
            <a:r>
              <a:rPr lang="ru-RU" sz="1100" dirty="0">
                <a:latin typeface="Arial Narrow" panose="020B0606020202030204" pitchFamily="34" charset="0"/>
              </a:rPr>
              <a:t>Подготовка и согласование </a:t>
            </a:r>
            <a:r>
              <a:rPr lang="ru-RU" sz="1100" dirty="0" smtClean="0">
                <a:latin typeface="Arial Narrow" panose="020B0606020202030204" pitchFamily="34" charset="0"/>
              </a:rPr>
              <a:t>положения о конкурсе – </a:t>
            </a:r>
            <a:endParaRPr lang="ru-RU" sz="1100" dirty="0">
              <a:latin typeface="Arial Narrow" panose="020B0606020202030204" pitchFamily="34" charset="0"/>
            </a:endParaRPr>
          </a:p>
          <a:p>
            <a:endParaRPr lang="ru-RU" sz="1100" dirty="0" smtClean="0">
              <a:latin typeface="Arial Narrow" panose="020B0606020202030204" pitchFamily="34" charset="0"/>
            </a:endParaRPr>
          </a:p>
          <a:p>
            <a:endParaRPr lang="ru-RU" sz="1100" dirty="0">
              <a:latin typeface="Arial Narrow" panose="020B0606020202030204" pitchFamily="34" charset="0"/>
            </a:endParaRPr>
          </a:p>
          <a:p>
            <a:endParaRPr lang="ru-RU" sz="1100" b="1" dirty="0" smtClean="0">
              <a:latin typeface="Arial Narrow" panose="020B0606020202030204" pitchFamily="34" charset="0"/>
            </a:endParaRPr>
          </a:p>
          <a:p>
            <a:r>
              <a:rPr lang="ru-RU" sz="1100" b="1" dirty="0" smtClean="0">
                <a:latin typeface="Arial Narrow" panose="020B0606020202030204" pitchFamily="34" charset="0"/>
              </a:rPr>
              <a:t>до 05 августа 2022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7" y="2534586"/>
            <a:ext cx="3490911" cy="938719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 Narrow" panose="020B0606020202030204" pitchFamily="34" charset="0"/>
              </a:rPr>
              <a:t>4</a:t>
            </a:r>
            <a:r>
              <a:rPr lang="ru-RU" sz="1100" b="1" dirty="0" smtClean="0">
                <a:latin typeface="Arial Narrow" panose="020B0606020202030204" pitchFamily="34" charset="0"/>
              </a:rPr>
              <a:t>. Оценка заявок</a:t>
            </a:r>
          </a:p>
          <a:p>
            <a:endParaRPr lang="ru-RU" sz="1100" dirty="0" smtClean="0">
              <a:latin typeface="Arial Narrow" panose="020B0606020202030204" pitchFamily="34" charset="0"/>
            </a:endParaRPr>
          </a:p>
          <a:p>
            <a:endParaRPr lang="ru-RU" sz="1100" b="1" dirty="0" smtClean="0">
              <a:latin typeface="Arial Narrow" panose="020B0606020202030204" pitchFamily="34" charset="0"/>
            </a:endParaRPr>
          </a:p>
          <a:p>
            <a:endParaRPr lang="ru-RU" sz="1100" b="1" dirty="0" smtClean="0">
              <a:latin typeface="Arial Narrow" panose="020B0606020202030204" pitchFamily="34" charset="0"/>
            </a:endParaRPr>
          </a:p>
          <a:p>
            <a:r>
              <a:rPr lang="ru-RU" sz="1100" b="1" dirty="0" smtClean="0">
                <a:latin typeface="Arial Narrow" panose="020B0606020202030204" pitchFamily="34" charset="0"/>
              </a:rPr>
              <a:t>с 29 августа по 11 сентября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304" y="1023418"/>
            <a:ext cx="3490911" cy="1277273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85725" indent="-85725">
              <a:buAutoNum type="arabicPeriod"/>
              <a:defRPr sz="1100" b="1"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dirty="0" smtClean="0"/>
              <a:t>2. Информационная </a:t>
            </a:r>
            <a:r>
              <a:rPr lang="ru-RU" dirty="0"/>
              <a:t>кампания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b="0" dirty="0"/>
              <a:t>по привлечению участников Конкурса (размещение информации в </a:t>
            </a:r>
            <a:r>
              <a:rPr lang="ru-RU" b="0" dirty="0" err="1"/>
              <a:t>соц.сетях</a:t>
            </a:r>
            <a:r>
              <a:rPr lang="ru-RU" b="0" dirty="0"/>
              <a:t>, на портале, направление писем в ОМСУ, </a:t>
            </a:r>
            <a:r>
              <a:rPr lang="ru-RU" b="0" dirty="0" err="1"/>
              <a:t>гос.органы</a:t>
            </a:r>
            <a:r>
              <a:rPr lang="ru-RU" b="0" dirty="0"/>
              <a:t>) –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 </a:t>
            </a:r>
            <a:r>
              <a:rPr lang="ru-RU" dirty="0" smtClean="0"/>
              <a:t>05 по 25 августа 2022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2064" y="2534585"/>
            <a:ext cx="3490911" cy="938719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b="1" dirty="0" smtClean="0">
                <a:latin typeface="Arial Narrow" panose="020B0606020202030204" pitchFamily="34" charset="0"/>
              </a:rPr>
              <a:t>5. Приём эссе</a:t>
            </a:r>
          </a:p>
          <a:p>
            <a:pPr lvl="0"/>
            <a:endParaRPr lang="ru-RU" sz="1100" dirty="0">
              <a:latin typeface="Arial Narrow" panose="020B0606020202030204" pitchFamily="34" charset="0"/>
            </a:endParaRPr>
          </a:p>
          <a:p>
            <a:pPr lvl="0"/>
            <a:r>
              <a:rPr lang="ru-RU" sz="1100" dirty="0" smtClean="0">
                <a:latin typeface="Arial Narrow" panose="020B0606020202030204" pitchFamily="34" charset="0"/>
              </a:rPr>
              <a:t>Реализация 2 этапа</a:t>
            </a:r>
            <a:endParaRPr lang="ru-RU" sz="1100" dirty="0">
              <a:latin typeface="Arial Narrow" panose="020B0606020202030204" pitchFamily="34" charset="0"/>
            </a:endParaRPr>
          </a:p>
          <a:p>
            <a:endParaRPr lang="ru-RU" sz="1100" dirty="0">
              <a:latin typeface="Arial Narrow" panose="020B0606020202030204" pitchFamily="34" charset="0"/>
            </a:endParaRPr>
          </a:p>
          <a:p>
            <a:r>
              <a:rPr lang="ru-RU" sz="1100" b="1" dirty="0" smtClean="0">
                <a:latin typeface="Arial Narrow" panose="020B0606020202030204" pitchFamily="34" charset="0"/>
              </a:rPr>
              <a:t>с 12 по 23 сентября 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4039" y="1023418"/>
            <a:ext cx="3490911" cy="1277273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buNone/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3. Приём </a:t>
            </a:r>
            <a:r>
              <a:rPr lang="ru-RU" dirty="0"/>
              <a:t>заявок</a:t>
            </a:r>
          </a:p>
          <a:p>
            <a:endParaRPr lang="ru-RU" dirty="0"/>
          </a:p>
          <a:p>
            <a:r>
              <a:rPr lang="ru-RU" b="0" dirty="0"/>
              <a:t>Реализация 1 этапа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с </a:t>
            </a:r>
            <a:r>
              <a:rPr lang="ru-RU" dirty="0" smtClean="0"/>
              <a:t>15 по 28 августа 2022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44039" y="2543316"/>
            <a:ext cx="3490911" cy="938719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 Narrow" panose="020B0606020202030204" pitchFamily="34" charset="0"/>
              </a:rPr>
              <a:t>6. Оценка эссе</a:t>
            </a:r>
          </a:p>
          <a:p>
            <a:endParaRPr lang="ru-RU" sz="1100" b="1" dirty="0">
              <a:latin typeface="Arial Narrow" panose="020B0606020202030204" pitchFamily="34" charset="0"/>
            </a:endParaRPr>
          </a:p>
          <a:p>
            <a:endParaRPr lang="ru-RU" sz="1100" b="1" dirty="0" smtClean="0">
              <a:latin typeface="Arial Narrow" panose="020B0606020202030204" pitchFamily="34" charset="0"/>
            </a:endParaRPr>
          </a:p>
          <a:p>
            <a:endParaRPr lang="ru-RU" sz="1100" b="1" dirty="0">
              <a:latin typeface="Arial Narrow" panose="020B0606020202030204" pitchFamily="34" charset="0"/>
            </a:endParaRPr>
          </a:p>
          <a:p>
            <a:r>
              <a:rPr lang="ru-RU" sz="1100" b="1" dirty="0" smtClean="0">
                <a:latin typeface="Arial Narrow" panose="020B0606020202030204" pitchFamily="34" charset="0"/>
              </a:rPr>
              <a:t>с 24 сентября 09 октября 2022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2064" y="5218365"/>
            <a:ext cx="3509566" cy="1277273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 Narrow" panose="020B0606020202030204" pitchFamily="34" charset="0"/>
              </a:rPr>
              <a:t>10. Подведение итогов конкурса</a:t>
            </a:r>
            <a:r>
              <a:rPr lang="ru-RU" sz="1100" dirty="0" smtClean="0">
                <a:latin typeface="Arial Narrow" panose="020B0606020202030204" pitchFamily="34" charset="0"/>
              </a:rPr>
              <a:t/>
            </a:r>
            <a:br>
              <a:rPr lang="ru-RU" sz="1100" dirty="0" smtClean="0">
                <a:latin typeface="Arial Narrow" panose="020B0606020202030204" pitchFamily="34" charset="0"/>
              </a:rPr>
            </a:br>
            <a:endParaRPr lang="ru-RU" sz="1100" dirty="0" smtClean="0">
              <a:latin typeface="Arial Narrow" panose="020B0606020202030204" pitchFamily="34" charset="0"/>
            </a:endParaRPr>
          </a:p>
          <a:p>
            <a:pPr lvl="0"/>
            <a:r>
              <a:rPr lang="ru-RU" sz="1100" dirty="0" smtClean="0">
                <a:latin typeface="Arial Narrow" panose="020B0606020202030204" pitchFamily="34" charset="0"/>
              </a:rPr>
              <a:t>Финальное мероприятие и награждение победителей</a:t>
            </a:r>
            <a:endParaRPr lang="ru-RU" sz="1100" dirty="0">
              <a:latin typeface="Arial Narrow" panose="020B0606020202030204" pitchFamily="34" charset="0"/>
            </a:endParaRPr>
          </a:p>
          <a:p>
            <a:endParaRPr lang="ru-RU" sz="1100" dirty="0">
              <a:latin typeface="Arial Narrow" panose="020B0606020202030204" pitchFamily="34" charset="0"/>
            </a:endParaRPr>
          </a:p>
          <a:p>
            <a:endParaRPr lang="ru-RU" sz="1100" b="1" dirty="0" smtClean="0">
              <a:latin typeface="Arial Narrow" panose="020B0606020202030204" pitchFamily="34" charset="0"/>
            </a:endParaRPr>
          </a:p>
          <a:p>
            <a:endParaRPr lang="ru-RU" sz="1100" b="1" dirty="0" smtClean="0">
              <a:latin typeface="Arial Narrow" panose="020B0606020202030204" pitchFamily="34" charset="0"/>
            </a:endParaRPr>
          </a:p>
          <a:p>
            <a:r>
              <a:rPr lang="ru-RU" sz="1100" b="1" dirty="0" smtClean="0">
                <a:latin typeface="Arial Narrow" panose="020B0606020202030204" pitchFamily="34" charset="0"/>
              </a:rPr>
              <a:t>18 ноября 2022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327" y="3707198"/>
            <a:ext cx="3490911" cy="1277273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 Narrow" panose="020B0606020202030204" pitchFamily="34" charset="0"/>
              </a:rPr>
              <a:t>7. Подача предложений по совершенствованию деятельности ОИОГВ и по совершенствованию взаимодействия ОИОГВ и ОМСУ</a:t>
            </a:r>
          </a:p>
          <a:p>
            <a:endParaRPr lang="ru-RU" sz="1100" b="1" dirty="0">
              <a:latin typeface="Arial Narrow" panose="020B0606020202030204" pitchFamily="34" charset="0"/>
            </a:endParaRPr>
          </a:p>
          <a:p>
            <a:r>
              <a:rPr lang="ru-RU" sz="1100" dirty="0" smtClean="0">
                <a:latin typeface="Arial Narrow" panose="020B0606020202030204" pitchFamily="34" charset="0"/>
              </a:rPr>
              <a:t>Реализация 3 этапа</a:t>
            </a:r>
          </a:p>
          <a:p>
            <a:endParaRPr lang="ru-RU" sz="1100" b="1" dirty="0" smtClean="0">
              <a:latin typeface="Arial Narrow" panose="020B0606020202030204" pitchFamily="34" charset="0"/>
            </a:endParaRPr>
          </a:p>
          <a:p>
            <a:r>
              <a:rPr lang="ru-RU" sz="1100" b="1" dirty="0" smtClean="0">
                <a:latin typeface="Arial Narrow" panose="020B0606020202030204" pitchFamily="34" charset="0"/>
              </a:rPr>
              <a:t>с 10 по 17 октября 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7304" y="3707198"/>
            <a:ext cx="3490911" cy="1277273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b="1" dirty="0">
                <a:latin typeface="Arial Narrow" panose="020B0606020202030204" pitchFamily="34" charset="0"/>
              </a:rPr>
              <a:t>8</a:t>
            </a:r>
            <a:r>
              <a:rPr lang="ru-RU" sz="1100" b="1" dirty="0" smtClean="0">
                <a:latin typeface="Arial Narrow" panose="020B0606020202030204" pitchFamily="34" charset="0"/>
              </a:rPr>
              <a:t>. Оценка предложений</a:t>
            </a:r>
          </a:p>
          <a:p>
            <a:pPr lvl="0"/>
            <a:endParaRPr lang="ru-RU" sz="1100" dirty="0">
              <a:latin typeface="Arial Narrow" panose="020B0606020202030204" pitchFamily="34" charset="0"/>
            </a:endParaRPr>
          </a:p>
          <a:p>
            <a:endParaRPr lang="ru-RU" sz="1100" dirty="0" smtClean="0">
              <a:latin typeface="Arial Narrow" panose="020B0606020202030204" pitchFamily="34" charset="0"/>
            </a:endParaRPr>
          </a:p>
          <a:p>
            <a:endParaRPr lang="ru-RU" sz="1100" dirty="0">
              <a:latin typeface="Arial Narrow" panose="020B0606020202030204" pitchFamily="34" charset="0"/>
            </a:endParaRPr>
          </a:p>
          <a:p>
            <a:endParaRPr lang="ru-RU" sz="1100" dirty="0" smtClean="0">
              <a:latin typeface="Arial Narrow" panose="020B0606020202030204" pitchFamily="34" charset="0"/>
            </a:endParaRPr>
          </a:p>
          <a:p>
            <a:endParaRPr lang="ru-RU" sz="1100" b="1" dirty="0" smtClean="0">
              <a:latin typeface="Arial Narrow" panose="020B0606020202030204" pitchFamily="34" charset="0"/>
            </a:endParaRPr>
          </a:p>
          <a:p>
            <a:r>
              <a:rPr lang="ru-RU" sz="1100" b="1" dirty="0">
                <a:latin typeface="Arial Narrow" panose="020B0606020202030204" pitchFamily="34" charset="0"/>
              </a:rPr>
              <a:t>с</a:t>
            </a:r>
            <a:r>
              <a:rPr lang="ru-RU" sz="1100" b="1" dirty="0" smtClean="0">
                <a:latin typeface="Arial Narrow" panose="020B0606020202030204" pitchFamily="34" charset="0"/>
              </a:rPr>
              <a:t> 18 по 31 октября 2022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9281" y="3707197"/>
            <a:ext cx="3490911" cy="1277273"/>
          </a:xfrm>
          <a:prstGeom prst="rect">
            <a:avLst/>
          </a:prstGeom>
          <a:noFill/>
          <a:ln w="28575">
            <a:solidFill>
              <a:srgbClr val="01BBA5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 Narrow" panose="020B0606020202030204" pitchFamily="34" charset="0"/>
              </a:rPr>
              <a:t>9. Образовательный тренинг по теме «Публичные выступления»</a:t>
            </a:r>
            <a:r>
              <a:rPr lang="ru-RU" sz="1100" dirty="0">
                <a:latin typeface="Arial Narrow" panose="020B0606020202030204" pitchFamily="34" charset="0"/>
              </a:rPr>
              <a:t/>
            </a:r>
            <a:br>
              <a:rPr lang="ru-RU" sz="1100" dirty="0">
                <a:latin typeface="Arial Narrow" panose="020B0606020202030204" pitchFamily="34" charset="0"/>
              </a:rPr>
            </a:br>
            <a:endParaRPr lang="ru-RU" sz="1100" dirty="0">
              <a:latin typeface="Arial Narrow" panose="020B0606020202030204" pitchFamily="34" charset="0"/>
            </a:endParaRPr>
          </a:p>
          <a:p>
            <a:pPr lvl="0"/>
            <a:r>
              <a:rPr lang="ru-RU" sz="1100" dirty="0" smtClean="0">
                <a:latin typeface="Arial Narrow" panose="020B0606020202030204" pitchFamily="34" charset="0"/>
              </a:rPr>
              <a:t>Подготовка к презентации результатов конкурса</a:t>
            </a:r>
          </a:p>
          <a:p>
            <a:pPr lvl="0"/>
            <a:endParaRPr lang="ru-RU" sz="1100" dirty="0">
              <a:latin typeface="Arial Narrow" panose="020B0606020202030204" pitchFamily="34" charset="0"/>
            </a:endParaRPr>
          </a:p>
          <a:p>
            <a:pPr lvl="0"/>
            <a:endParaRPr lang="ru-RU" sz="1100" dirty="0">
              <a:latin typeface="Arial Narrow" panose="020B0606020202030204" pitchFamily="34" charset="0"/>
            </a:endParaRPr>
          </a:p>
          <a:p>
            <a:r>
              <a:rPr lang="ru-RU" sz="1100" b="1" dirty="0" smtClean="0">
                <a:latin typeface="Arial Narrow" panose="020B0606020202030204" pitchFamily="34" charset="0"/>
              </a:rPr>
              <a:t>02 ноября </a:t>
            </a:r>
            <a:r>
              <a:rPr lang="ru-RU" sz="1100" b="1" dirty="0">
                <a:latin typeface="Arial Narrow" panose="020B0606020202030204" pitchFamily="34" charset="0"/>
              </a:rPr>
              <a:t>2022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986" y="399816"/>
            <a:ext cx="40640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Сроки проведения конкурса: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5" y="2355603"/>
            <a:ext cx="6300310" cy="4334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2221993"/>
            <a:ext cx="12192000" cy="463600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36261"/>
          <a:stretch/>
        </p:blipFill>
        <p:spPr>
          <a:xfrm>
            <a:off x="0" y="0"/>
            <a:ext cx="12192000" cy="348748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2221993"/>
            <a:ext cx="12192001" cy="138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0" y="0"/>
            <a:ext cx="12192000" cy="2221993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79687" y="5681690"/>
            <a:ext cx="155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Новосибирск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814" y="3240953"/>
            <a:ext cx="10508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Конкурс управленческого мастерства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863" y="3596896"/>
            <a:ext cx="74716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anose="020B0606020202030204" pitchFamily="34" charset="0"/>
              </a:rPr>
              <a:t>«МЫ – НОВОСИБИРСКАЯ ОБЛАСТЬ»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2913" y="2383688"/>
            <a:ext cx="1865103" cy="719624"/>
            <a:chOff x="216047" y="2354926"/>
            <a:chExt cx="2290352" cy="88370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208" y="2399263"/>
              <a:ext cx="816647" cy="80389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57"/>
            <a:stretch/>
          </p:blipFill>
          <p:spPr>
            <a:xfrm>
              <a:off x="1784355" y="2354926"/>
              <a:ext cx="722044" cy="88370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47" y="2460866"/>
              <a:ext cx="610100" cy="742288"/>
            </a:xfrm>
            <a:prstGeom prst="rect">
              <a:avLst/>
            </a:prstGeom>
          </p:spPr>
        </p:pic>
      </p:grpSp>
      <p:sp>
        <p:nvSpPr>
          <p:cNvPr id="103" name="Овал 102"/>
          <p:cNvSpPr/>
          <p:nvPr/>
        </p:nvSpPr>
        <p:spPr>
          <a:xfrm>
            <a:off x="5949710" y="6226411"/>
            <a:ext cx="219554" cy="219554"/>
          </a:xfrm>
          <a:prstGeom prst="ellipse">
            <a:avLst/>
          </a:prstGeom>
          <a:solidFill>
            <a:srgbClr val="01D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6219761" y="6253955"/>
            <a:ext cx="164465" cy="164465"/>
          </a:xfrm>
          <a:prstGeom prst="ellipse">
            <a:avLst/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6434723" y="6285706"/>
            <a:ext cx="100964" cy="100964"/>
          </a:xfrm>
          <a:prstGeom prst="ellipse">
            <a:avLst/>
          </a:prstGeom>
          <a:solidFill>
            <a:srgbClr val="C1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731861" y="6253955"/>
            <a:ext cx="164465" cy="164465"/>
          </a:xfrm>
          <a:prstGeom prst="ellipse">
            <a:avLst/>
          </a:prstGeom>
          <a:solidFill>
            <a:srgbClr val="01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590375" y="6285706"/>
            <a:ext cx="100964" cy="100964"/>
          </a:xfrm>
          <a:prstGeom prst="ellipse">
            <a:avLst/>
          </a:prstGeom>
          <a:solidFill>
            <a:srgbClr val="C1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982075" y="0"/>
            <a:ext cx="3209925" cy="6858000"/>
          </a:xfrm>
          <a:prstGeom prst="rect">
            <a:avLst/>
          </a:prstGeom>
          <a:solidFill>
            <a:srgbClr val="01BBA5"/>
          </a:solidFill>
          <a:ln>
            <a:solidFill>
              <a:srgbClr val="01B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Объект 9"/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36312" r="18863" b="32595"/>
          <a:stretch/>
        </p:blipFill>
        <p:spPr>
          <a:xfrm>
            <a:off x="9688285" y="4276160"/>
            <a:ext cx="1867314" cy="1793118"/>
          </a:xfrm>
          <a:prstGeom prst="roundRect">
            <a:avLst/>
          </a:prstGeom>
          <a:ln w="28575">
            <a:noFill/>
          </a:ln>
        </p:spPr>
      </p:pic>
      <p:pic>
        <p:nvPicPr>
          <p:cNvPr id="51" name="Рисунок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5" y="1181904"/>
            <a:ext cx="1867314" cy="18673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Блокировка Telegram в России Facebook Messenger Computer Icons Мобильное  приложение, яблоко, синий, угол, треугольник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t="5830" r="16652" b="6290"/>
          <a:stretch/>
        </p:blipFill>
        <p:spPr bwMode="auto">
          <a:xfrm>
            <a:off x="10364907" y="3465513"/>
            <a:ext cx="518292" cy="5225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Значок вк (вконтакте) в png формат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685" y="355281"/>
            <a:ext cx="522514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21" y="4610054"/>
            <a:ext cx="317019" cy="31701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749040" y="4598988"/>
            <a:ext cx="1394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http://dou.nso.ru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986" y="5027152"/>
            <a:ext cx="293088" cy="29960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749040" y="4988199"/>
            <a:ext cx="2388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https://vk.com/gossluzhbanso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71653" y="5360001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https://t.me/gossluzhbanso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26098" y="5390700"/>
            <a:ext cx="345553" cy="3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1080</Words>
  <Application>Microsoft Office PowerPoint</Application>
  <PresentationFormat>Широкоэкранный</PresentationFormat>
  <Paragraphs>233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Хохрякова Наталья Вячеславовна</dc:creator>
  <cp:lastModifiedBy>Уланова Галина Юрьевна</cp:lastModifiedBy>
  <cp:revision>375</cp:revision>
  <cp:lastPrinted>2022-07-13T02:25:30Z</cp:lastPrinted>
  <dcterms:created xsi:type="dcterms:W3CDTF">2021-10-26T05:33:31Z</dcterms:created>
  <dcterms:modified xsi:type="dcterms:W3CDTF">2022-07-28T09:07:07Z</dcterms:modified>
</cp:coreProperties>
</file>