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9" r:id="rId4"/>
    <p:sldId id="284" r:id="rId5"/>
    <p:sldId id="281" r:id="rId6"/>
    <p:sldId id="285" r:id="rId7"/>
    <p:sldId id="282" r:id="rId8"/>
    <p:sldId id="283" r:id="rId9"/>
    <p:sldId id="28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E3AE7"/>
    <a:srgbClr val="FFDD61"/>
    <a:srgbClr val="331338"/>
    <a:srgbClr val="FFFFFF"/>
    <a:srgbClr val="C3CBF0"/>
    <a:srgbClr val="FEBAC7"/>
    <a:srgbClr val="1F4E79"/>
    <a:srgbClr val="ECD4F0"/>
    <a:srgbClr val="FC3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6395" autoAdjust="0"/>
  </p:normalViewPr>
  <p:slideViewPr>
    <p:cSldViewPr snapToGrid="0" showGuides="1">
      <p:cViewPr varScale="1">
        <p:scale>
          <a:sx n="111" d="100"/>
          <a:sy n="111" d="100"/>
        </p:scale>
        <p:origin x="528" y="114"/>
      </p:cViewPr>
      <p:guideLst>
        <p:guide orient="horz" pos="2160"/>
        <p:guide pos="3840"/>
        <p:guide pos="7401"/>
        <p:guide pos="279"/>
        <p:guide orient="horz" pos="232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729685935796926"/>
          <c:y val="1.0168221641946694E-2"/>
          <c:w val="0.61270309276640833"/>
          <c:h val="0.967634674476818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28575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E3AE7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650-438D-A35E-5CAB05F4EAFE}"/>
              </c:ext>
            </c:extLst>
          </c:dPt>
          <c:dPt>
            <c:idx val="1"/>
            <c:invertIfNegative val="0"/>
            <c:bubble3D val="0"/>
            <c:spPr>
              <a:solidFill>
                <a:srgbClr val="FFDD61"/>
              </a:solidFill>
              <a:ln w="285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50-438D-A35E-5CAB05F4EA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Прошли опрос</c:v>
                </c:pt>
                <c:pt idx="1">
                  <c:v>Подали заявки для участия в проекте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420</c:v>
                </c:pt>
                <c:pt idx="1">
                  <c:v>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50-438D-A35E-5CAB05F4E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8"/>
        <c:axId val="755421071"/>
        <c:axId val="755426063"/>
      </c:barChart>
      <c:valAx>
        <c:axId val="75542606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755421071"/>
        <c:crosses val="autoZero"/>
        <c:crossBetween val="between"/>
      </c:valAx>
      <c:catAx>
        <c:axId val="75542107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54260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7132-E71E-4547-BD15-A45F89B1E7D5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56AE-5076-4C39-8F2E-5E54BCE5B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2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7132-E71E-4547-BD15-A45F89B1E7D5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56AE-5076-4C39-8F2E-5E54BCE5B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40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7132-E71E-4547-BD15-A45F89B1E7D5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56AE-5076-4C39-8F2E-5E54BCE5B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4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7132-E71E-4547-BD15-A45F89B1E7D5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56AE-5076-4C39-8F2E-5E54BCE5B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99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7132-E71E-4547-BD15-A45F89B1E7D5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56AE-5076-4C39-8F2E-5E54BCE5B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2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7132-E71E-4547-BD15-A45F89B1E7D5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56AE-5076-4C39-8F2E-5E54BCE5B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98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7132-E71E-4547-BD15-A45F89B1E7D5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56AE-5076-4C39-8F2E-5E54BCE5B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6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7132-E71E-4547-BD15-A45F89B1E7D5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56AE-5076-4C39-8F2E-5E54BCE5B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9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7132-E71E-4547-BD15-A45F89B1E7D5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56AE-5076-4C39-8F2E-5E54BCE5B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9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7132-E71E-4547-BD15-A45F89B1E7D5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56AE-5076-4C39-8F2E-5E54BCE5B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3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7132-E71E-4547-BD15-A45F89B1E7D5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56AE-5076-4C39-8F2E-5E54BCE5B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0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17132-E71E-4547-BD15-A45F89B1E7D5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56AE-5076-4C39-8F2E-5E54BCE5B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6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tat@nso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62509"/>
            <a:ext cx="6007554" cy="400503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6357668"/>
            <a:ext cx="12192000" cy="132032"/>
          </a:xfrm>
          <a:prstGeom prst="roundRect">
            <a:avLst/>
          </a:prstGeom>
          <a:solidFill>
            <a:schemeClr val="bg1"/>
          </a:solidFill>
          <a:ln>
            <a:solidFill>
              <a:srgbClr val="3E3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5481" y="368300"/>
            <a:ext cx="1719072" cy="530352"/>
          </a:xfrm>
          <a:prstGeom prst="roundRect">
            <a:avLst>
              <a:gd name="adj" fmla="val 50000"/>
            </a:avLst>
          </a:prstGeom>
          <a:solidFill>
            <a:srgbClr val="3E3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3789" y="510365"/>
            <a:ext cx="1362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Госслужба НСО</a:t>
            </a:r>
            <a:endParaRPr lang="ru-RU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0" y="2403244"/>
            <a:ext cx="1320292" cy="2689963"/>
          </a:xfrm>
          <a:custGeom>
            <a:avLst/>
            <a:gdLst>
              <a:gd name="connsiteX0" fmla="*/ 73152 w 1463040"/>
              <a:gd name="connsiteY0" fmla="*/ 0 h 2779776"/>
              <a:gd name="connsiteX1" fmla="*/ 1463040 w 1463040"/>
              <a:gd name="connsiteY1" fmla="*/ 1389888 h 2779776"/>
              <a:gd name="connsiteX2" fmla="*/ 73152 w 1463040"/>
              <a:gd name="connsiteY2" fmla="*/ 2779776 h 2779776"/>
              <a:gd name="connsiteX3" fmla="*/ 0 w 1463040"/>
              <a:gd name="connsiteY3" fmla="*/ 2776082 h 2779776"/>
              <a:gd name="connsiteX4" fmla="*/ 0 w 1463040"/>
              <a:gd name="connsiteY4" fmla="*/ 3694 h 277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2779776">
                <a:moveTo>
                  <a:pt x="73152" y="0"/>
                </a:moveTo>
                <a:cubicBezTo>
                  <a:pt x="840766" y="0"/>
                  <a:pt x="1463040" y="622274"/>
                  <a:pt x="1463040" y="1389888"/>
                </a:cubicBezTo>
                <a:cubicBezTo>
                  <a:pt x="1463040" y="2157502"/>
                  <a:pt x="840766" y="2779776"/>
                  <a:pt x="73152" y="2779776"/>
                </a:cubicBezTo>
                <a:lnTo>
                  <a:pt x="0" y="2776082"/>
                </a:lnTo>
                <a:lnTo>
                  <a:pt x="0" y="3694"/>
                </a:lnTo>
                <a:close/>
              </a:path>
            </a:pathLst>
          </a:custGeom>
          <a:solidFill>
            <a:srgbClr val="FFD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532613" y="704500"/>
            <a:ext cx="595604" cy="595604"/>
          </a:xfrm>
          <a:prstGeom prst="ellipse">
            <a:avLst/>
          </a:prstGeom>
          <a:solidFill>
            <a:srgbClr val="FFDD61"/>
          </a:solidFill>
          <a:ln>
            <a:solidFill>
              <a:srgbClr val="FFDD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667758" y="1200594"/>
            <a:ext cx="595604" cy="595604"/>
          </a:xfrm>
          <a:prstGeom prst="ellipse">
            <a:avLst/>
          </a:prstGeom>
          <a:solidFill>
            <a:srgbClr val="3E3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486260" y="4954344"/>
            <a:ext cx="350679" cy="350679"/>
          </a:xfrm>
          <a:prstGeom prst="ellipse">
            <a:avLst/>
          </a:prstGeom>
          <a:solidFill>
            <a:srgbClr val="3E3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0284339" y="5305023"/>
            <a:ext cx="546862" cy="546862"/>
          </a:xfrm>
          <a:prstGeom prst="ellipse">
            <a:avLst/>
          </a:prstGeom>
          <a:solidFill>
            <a:srgbClr val="3E3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90523" y="5691673"/>
            <a:ext cx="189724" cy="189724"/>
          </a:xfrm>
          <a:prstGeom prst="ellipse">
            <a:avLst/>
          </a:prstGeom>
          <a:solidFill>
            <a:srgbClr val="FFDD61"/>
          </a:solidFill>
          <a:ln>
            <a:solidFill>
              <a:srgbClr val="FFDD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812867" y="4157191"/>
            <a:ext cx="189724" cy="189724"/>
          </a:xfrm>
          <a:prstGeom prst="ellipse">
            <a:avLst/>
          </a:prstGeom>
          <a:solidFill>
            <a:srgbClr val="FEB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7178354" y="6199416"/>
            <a:ext cx="1317170" cy="658585"/>
          </a:xfrm>
          <a:custGeom>
            <a:avLst/>
            <a:gdLst>
              <a:gd name="connsiteX0" fmla="*/ 658585 w 1317170"/>
              <a:gd name="connsiteY0" fmla="*/ 0 h 658585"/>
              <a:gd name="connsiteX1" fmla="*/ 1317170 w 1317170"/>
              <a:gd name="connsiteY1" fmla="*/ 658585 h 658585"/>
              <a:gd name="connsiteX2" fmla="*/ 0 w 1317170"/>
              <a:gd name="connsiteY2" fmla="*/ 658585 h 658585"/>
              <a:gd name="connsiteX3" fmla="*/ 658585 w 1317170"/>
              <a:gd name="connsiteY3" fmla="*/ 0 h 65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7170" h="658585">
                <a:moveTo>
                  <a:pt x="658585" y="0"/>
                </a:moveTo>
                <a:cubicBezTo>
                  <a:pt x="1022311" y="0"/>
                  <a:pt x="1317170" y="294859"/>
                  <a:pt x="1317170" y="658585"/>
                </a:cubicBezTo>
                <a:lnTo>
                  <a:pt x="0" y="658585"/>
                </a:lnTo>
                <a:cubicBezTo>
                  <a:pt x="0" y="294859"/>
                  <a:pt x="294859" y="0"/>
                  <a:pt x="658585" y="0"/>
                </a:cubicBezTo>
                <a:close/>
              </a:path>
            </a:pathLst>
          </a:custGeom>
          <a:solidFill>
            <a:srgbClr val="FEB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01" y="822302"/>
            <a:ext cx="360000" cy="36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920" y="5408673"/>
            <a:ext cx="360000" cy="36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489640" y="2712707"/>
            <a:ext cx="56082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Arial Black" panose="020B0A04020102020204" pitchFamily="34" charset="0"/>
              </a:rPr>
              <a:t>PRO</a:t>
            </a:r>
            <a:r>
              <a:rPr lang="ru-RU" sz="3500" dirty="0">
                <a:latin typeface="Arial Black" panose="020B0A04020102020204" pitchFamily="34" charset="0"/>
              </a:rPr>
              <a:t>активное </a:t>
            </a:r>
            <a:r>
              <a:rPr lang="ru-RU" sz="3500" dirty="0" smtClean="0">
                <a:latin typeface="Arial Black" panose="020B0A04020102020204" pitchFamily="34" charset="0"/>
              </a:rPr>
              <a:t>наставничество</a:t>
            </a:r>
            <a:endParaRPr lang="ru-RU" sz="3500" dirty="0">
              <a:solidFill>
                <a:srgbClr val="331338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557">
            <a:off x="6772924" y="1292635"/>
            <a:ext cx="411521" cy="411521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-1" y="6357667"/>
            <a:ext cx="1181101" cy="132033"/>
          </a:xfrm>
          <a:prstGeom prst="roundRect">
            <a:avLst/>
          </a:prstGeom>
          <a:solidFill>
            <a:srgbClr val="3E3AE7"/>
          </a:solidFill>
          <a:ln>
            <a:solidFill>
              <a:srgbClr val="3E3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81988" y="1276637"/>
            <a:ext cx="3803924" cy="389265"/>
          </a:xfrm>
          <a:prstGeom prst="roundRect">
            <a:avLst/>
          </a:prstGeom>
          <a:solidFill>
            <a:srgbClr val="FFD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305050" y="4708412"/>
            <a:ext cx="6630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 smtClean="0">
                <a:solidFill>
                  <a:srgbClr val="331338"/>
                </a:solidFill>
                <a:latin typeface="Arial Narrow" panose="020B0606020202030204" pitchFamily="34" charset="0"/>
              </a:rPr>
              <a:t>386</a:t>
            </a:r>
            <a:endParaRPr lang="ru-RU" sz="7000" dirty="0">
              <a:solidFill>
                <a:srgbClr val="331338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96000" y="633295"/>
            <a:ext cx="5185513" cy="643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 smtClean="0">
                <a:latin typeface="Arial Narrow" panose="020B0606020202030204" pitchFamily="34" charset="0"/>
              </a:rPr>
              <a:t>Цель опроса – выявить уровень готовности к наставничеству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181988" y="1301267"/>
            <a:ext cx="3520416" cy="458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 smtClean="0">
                <a:latin typeface="Arial Narrow" panose="020B0606020202030204" pitchFamily="34" charset="0"/>
              </a:rPr>
              <a:t>развитые коммуникативные навыки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81988" y="1892284"/>
            <a:ext cx="3803924" cy="389265"/>
          </a:xfrm>
          <a:prstGeom prst="roundRect">
            <a:avLst/>
          </a:prstGeom>
          <a:solidFill>
            <a:srgbClr val="FFD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81988" y="1916914"/>
            <a:ext cx="3796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готовность </a:t>
            </a:r>
            <a:r>
              <a:rPr lang="ru-RU" sz="1400" dirty="0">
                <a:latin typeface="Arial Narrow" panose="020B0606020202030204" pitchFamily="34" charset="0"/>
              </a:rPr>
              <a:t>делиться навыками, знаниями и </a:t>
            </a:r>
            <a:r>
              <a:rPr lang="ru-RU" sz="1400" dirty="0" smtClean="0">
                <a:latin typeface="Arial Narrow" panose="020B0606020202030204" pitchFamily="34" charset="0"/>
              </a:rPr>
              <a:t>опытом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74973" y="2455551"/>
            <a:ext cx="3803924" cy="389265"/>
          </a:xfrm>
          <a:prstGeom prst="roundRect">
            <a:avLst/>
          </a:prstGeom>
          <a:solidFill>
            <a:srgbClr val="FFD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81988" y="2499749"/>
            <a:ext cx="2031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эмоциональный интеллект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81988" y="3025727"/>
            <a:ext cx="3803924" cy="389265"/>
          </a:xfrm>
          <a:prstGeom prst="roundRect">
            <a:avLst/>
          </a:prstGeom>
          <a:solidFill>
            <a:srgbClr val="FFD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74973" y="3040850"/>
            <a:ext cx="1107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обучаемость</a:t>
            </a:r>
            <a:endParaRPr lang="ru-RU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24379" y="1024969"/>
            <a:ext cx="451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E3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 </a:t>
            </a:r>
            <a:r>
              <a:rPr lang="ru-RU" b="1" dirty="0">
                <a:solidFill>
                  <a:srgbClr val="3E3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наставников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15481" y="368300"/>
            <a:ext cx="1719072" cy="530352"/>
          </a:xfrm>
          <a:prstGeom prst="roundRect">
            <a:avLst>
              <a:gd name="adj" fmla="val 50000"/>
            </a:avLst>
          </a:prstGeom>
          <a:solidFill>
            <a:srgbClr val="3E3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93789" y="510365"/>
            <a:ext cx="1362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Госслужба НСО</a:t>
            </a:r>
            <a:endParaRPr lang="ru-RU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3472343090"/>
              </p:ext>
            </p:extLst>
          </p:nvPr>
        </p:nvGraphicFramePr>
        <p:xfrm>
          <a:off x="237155" y="1504062"/>
          <a:ext cx="5184615" cy="1819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s://cdn-icons-png.flaticon.com/512/1021/10212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79" y="4405940"/>
            <a:ext cx="1980671" cy="198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2305050" y="5593411"/>
            <a:ext cx="663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331338"/>
                </a:solidFill>
                <a:latin typeface="Arial Narrow" panose="020B0606020202030204" pitchFamily="34" charset="0"/>
              </a:rPr>
              <a:t>заинтересованных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82827" y="3687565"/>
            <a:ext cx="4633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 smtClean="0">
                <a:solidFill>
                  <a:srgbClr val="3E3AE7"/>
                </a:solidFill>
                <a:latin typeface="Arial Narrow" panose="020B0606020202030204" pitchFamily="34" charset="0"/>
              </a:rPr>
              <a:t>наставник – проводник </a:t>
            </a:r>
            <a:endParaRPr lang="ru-RU" sz="7000" dirty="0">
              <a:solidFill>
                <a:srgbClr val="3E3AE7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6357668"/>
            <a:ext cx="12192000" cy="132032"/>
          </a:xfrm>
          <a:prstGeom prst="roundRect">
            <a:avLst/>
          </a:prstGeom>
          <a:solidFill>
            <a:schemeClr val="bg1"/>
          </a:solidFill>
          <a:ln>
            <a:solidFill>
              <a:srgbClr val="3E3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6357668"/>
            <a:ext cx="2134553" cy="132033"/>
          </a:xfrm>
          <a:prstGeom prst="roundRect">
            <a:avLst/>
          </a:prstGeom>
          <a:solidFill>
            <a:srgbClr val="3E3AE7"/>
          </a:solidFill>
          <a:ln>
            <a:solidFill>
              <a:srgbClr val="3E3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4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6096000" y="1544903"/>
            <a:ext cx="5056656" cy="486718"/>
          </a:xfrm>
          <a:prstGeom prst="roundRect">
            <a:avLst/>
          </a:prstGeom>
          <a:solidFill>
            <a:srgbClr val="FFD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4250" y="3647940"/>
            <a:ext cx="5056656" cy="486718"/>
          </a:xfrm>
          <a:prstGeom prst="roundRect">
            <a:avLst/>
          </a:prstGeom>
          <a:solidFill>
            <a:srgbClr val="FFD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4250" y="1565121"/>
            <a:ext cx="5056656" cy="486718"/>
          </a:xfrm>
          <a:prstGeom prst="roundRect">
            <a:avLst/>
          </a:prstGeom>
          <a:solidFill>
            <a:srgbClr val="FFD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15481" y="1504568"/>
            <a:ext cx="5208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служащие правильно понимают, что такое наставничество и для чего оно применяется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5481" y="368300"/>
            <a:ext cx="1719072" cy="530352"/>
          </a:xfrm>
          <a:prstGeom prst="roundRect">
            <a:avLst>
              <a:gd name="adj" fmla="val 50000"/>
            </a:avLst>
          </a:prstGeom>
          <a:solidFill>
            <a:srgbClr val="3E3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93789" y="510365"/>
            <a:ext cx="1362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Госслужба НСО</a:t>
            </a:r>
            <a:endParaRPr lang="ru-RU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379" y="1024969"/>
            <a:ext cx="451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E3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 </a:t>
            </a:r>
            <a:r>
              <a:rPr lang="ru-RU" b="1" dirty="0">
                <a:solidFill>
                  <a:srgbClr val="3E3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 smtClean="0">
                <a:solidFill>
                  <a:srgbClr val="3E3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наставников: результаты </a:t>
            </a:r>
            <a:endParaRPr lang="ru-RU" b="1" dirty="0">
              <a:solidFill>
                <a:srgbClr val="3E3AE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9901" y="4786327"/>
            <a:ext cx="30537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SimSun" panose="02010600030101010101" pitchFamily="2" charset="-122"/>
              </a:rPr>
              <a:t>более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SimSun" panose="02010600030101010101" pitchFamily="2" charset="-122"/>
              </a:rPr>
              <a:t>опытные сотрудники должны быть готовы отвечать на вопросы новичков, давать рекомендации</a:t>
            </a:r>
            <a:endParaRPr lang="ru-RU" sz="1400" dirty="0">
              <a:latin typeface="Arial Narrow" panose="020B0606020202030204" pitchFamily="34" charset="0"/>
              <a:ea typeface="SimSun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583" y="2021755"/>
            <a:ext cx="24176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solidFill>
                  <a:srgbClr val="3E3AE7"/>
                </a:solidFill>
                <a:latin typeface="Arial Narrow" panose="020B0606020202030204" pitchFamily="34" charset="0"/>
              </a:rPr>
              <a:t>88,6 </a:t>
            </a:r>
            <a:r>
              <a:rPr lang="ru-RU" sz="1600" b="1" dirty="0" smtClean="0">
                <a:solidFill>
                  <a:srgbClr val="3E3AE7"/>
                </a:solidFill>
                <a:latin typeface="Arial Narrow" panose="020B0606020202030204" pitchFamily="34" charset="0"/>
              </a:rPr>
              <a:t>%</a:t>
            </a:r>
            <a:endParaRPr lang="ru-RU" sz="1600" b="1" dirty="0">
              <a:solidFill>
                <a:srgbClr val="3E3AE7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756" y="3598911"/>
            <a:ext cx="4949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служащие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готовы помогать новичкам, чтобы последние могли быстрее добиваться своих целей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59901" y="2409221"/>
            <a:ext cx="30537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SimSun" panose="02010600030101010101" pitchFamily="2" charset="-122"/>
              </a:rPr>
              <a:t>возможность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SimSun" panose="02010600030101010101" pitchFamily="2" charset="-122"/>
              </a:rPr>
              <a:t>поделиться своими знаниями и помочь новому сотруднику реализовать свой потенциал</a:t>
            </a:r>
            <a:endParaRPr lang="ru-RU" sz="1400" dirty="0">
              <a:latin typeface="Arial Narrow" panose="020B0606020202030204" pitchFamily="34" charset="0"/>
              <a:ea typeface="SimSun" panose="0201060003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583" y="4570884"/>
            <a:ext cx="24176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solidFill>
                  <a:srgbClr val="3E3AE7"/>
                </a:solidFill>
                <a:latin typeface="Arial Narrow" panose="020B0606020202030204" pitchFamily="34" charset="0"/>
              </a:rPr>
              <a:t>97 </a:t>
            </a:r>
            <a:r>
              <a:rPr lang="ru-RU" sz="1600" b="1" dirty="0" smtClean="0">
                <a:solidFill>
                  <a:srgbClr val="3E3AE7"/>
                </a:solidFill>
                <a:latin typeface="Arial Narrow" panose="020B0606020202030204" pitchFamily="34" charset="0"/>
              </a:rPr>
              <a:t>%</a:t>
            </a:r>
            <a:endParaRPr lang="ru-RU" sz="1600" b="1" dirty="0">
              <a:solidFill>
                <a:srgbClr val="3E3AE7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2021754"/>
            <a:ext cx="24176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solidFill>
                  <a:srgbClr val="3E3AE7"/>
                </a:solidFill>
                <a:latin typeface="Arial Narrow" panose="020B0606020202030204" pitchFamily="34" charset="0"/>
              </a:rPr>
              <a:t>49,7 </a:t>
            </a:r>
            <a:r>
              <a:rPr lang="ru-RU" sz="1600" b="1" dirty="0" smtClean="0">
                <a:solidFill>
                  <a:srgbClr val="3E3AE7"/>
                </a:solidFill>
                <a:latin typeface="Arial Narrow" panose="020B0606020202030204" pitchFamily="34" charset="0"/>
              </a:rPr>
              <a:t>%</a:t>
            </a:r>
            <a:endParaRPr lang="ru-RU" sz="1600" b="1" dirty="0">
              <a:solidFill>
                <a:srgbClr val="3E3AE7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3082" y="1495874"/>
            <a:ext cx="5256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практически поровну разделились мнения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по поводу основных препятствий в работе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наставника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59152" y="2667319"/>
            <a:ext cx="3053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низкий </a:t>
            </a:r>
            <a:r>
              <a:rPr lang="ru-RU" sz="1400" dirty="0">
                <a:latin typeface="Arial Narrow" panose="020B0606020202030204" pitchFamily="34" charset="0"/>
              </a:rPr>
              <a:t>уровень обучаемости новичка</a:t>
            </a:r>
            <a:endParaRPr lang="ru-RU" sz="1400" dirty="0">
              <a:latin typeface="Arial Narrow" panose="020B0606020202030204" pitchFamily="34" charset="0"/>
              <a:ea typeface="SimSun" panose="0201060003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0" y="4570883"/>
            <a:ext cx="24176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solidFill>
                  <a:srgbClr val="3E3AE7"/>
                </a:solidFill>
                <a:latin typeface="Arial Narrow" panose="020B0606020202030204" pitchFamily="34" charset="0"/>
              </a:rPr>
              <a:t>49,4 </a:t>
            </a:r>
            <a:r>
              <a:rPr lang="ru-RU" sz="1600" b="1" dirty="0" smtClean="0">
                <a:solidFill>
                  <a:srgbClr val="3E3AE7"/>
                </a:solidFill>
                <a:latin typeface="Arial Narrow" panose="020B0606020202030204" pitchFamily="34" charset="0"/>
              </a:rPr>
              <a:t>%</a:t>
            </a:r>
            <a:endParaRPr lang="ru-RU" sz="1600" b="1" dirty="0">
              <a:solidFill>
                <a:srgbClr val="3E3AE7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59152" y="4786327"/>
            <a:ext cx="30537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наставник </a:t>
            </a:r>
            <a:r>
              <a:rPr lang="ru-RU" sz="1400" dirty="0">
                <a:latin typeface="Arial Narrow" panose="020B0606020202030204" pitchFamily="34" charset="0"/>
              </a:rPr>
              <a:t>и новичок могут не совпадать по темпераменту, взглядами на жизнь и на рабочий процесс</a:t>
            </a:r>
            <a:endParaRPr lang="ru-RU" sz="1400" dirty="0">
              <a:latin typeface="Arial Narrow" panose="020B0606020202030204" pitchFamily="34" charset="0"/>
              <a:ea typeface="SimSun" panose="02010600030101010101" pitchFamily="2" charset="-122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0846747" y="372772"/>
            <a:ext cx="902341" cy="898303"/>
          </a:xfrm>
          <a:prstGeom prst="ellipse">
            <a:avLst/>
          </a:prstGeom>
          <a:solidFill>
            <a:srgbClr val="FFDD61"/>
          </a:solidFill>
          <a:ln>
            <a:solidFill>
              <a:srgbClr val="FFDD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DD61"/>
              </a:solidFill>
            </a:endParaRPr>
          </a:p>
        </p:txBody>
      </p:sp>
      <p:pic>
        <p:nvPicPr>
          <p:cNvPr id="4112" name="Picture 16" descr="https://cdn-icons.flaticon.com/png/512/2645/premium/2645118.png?token=exp=1658483870~hmac=8f1461d334ccd634a3ae01308e4d93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066" y="239207"/>
            <a:ext cx="1034756" cy="10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0" y="6357668"/>
            <a:ext cx="12192000" cy="132032"/>
          </a:xfrm>
          <a:prstGeom prst="roundRect">
            <a:avLst/>
          </a:prstGeom>
          <a:solidFill>
            <a:schemeClr val="bg1"/>
          </a:solidFill>
          <a:ln>
            <a:solidFill>
              <a:srgbClr val="3E3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0" y="6357668"/>
            <a:ext cx="4381500" cy="132033"/>
          </a:xfrm>
          <a:prstGeom prst="roundRect">
            <a:avLst/>
          </a:prstGeom>
          <a:solidFill>
            <a:srgbClr val="3E3AE7"/>
          </a:solidFill>
          <a:ln>
            <a:solidFill>
              <a:srgbClr val="3E3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1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464250" y="3647940"/>
            <a:ext cx="5056656" cy="486718"/>
          </a:xfrm>
          <a:prstGeom prst="roundRect">
            <a:avLst/>
          </a:prstGeom>
          <a:solidFill>
            <a:srgbClr val="FFD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4250" y="1565121"/>
            <a:ext cx="5056656" cy="486718"/>
          </a:xfrm>
          <a:prstGeom prst="roundRect">
            <a:avLst/>
          </a:prstGeom>
          <a:solidFill>
            <a:srgbClr val="FFD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846747" y="372772"/>
            <a:ext cx="902341" cy="898303"/>
          </a:xfrm>
          <a:prstGeom prst="ellipse">
            <a:avLst/>
          </a:prstGeom>
          <a:solidFill>
            <a:srgbClr val="FFDD61"/>
          </a:solidFill>
          <a:ln>
            <a:solidFill>
              <a:srgbClr val="FFDD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DD6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3" y="3597666"/>
            <a:ext cx="526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постоянная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работа с новичком – фундамент успешной адаптации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481" y="2100058"/>
            <a:ext cx="24176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solidFill>
                  <a:srgbClr val="3E3AE7"/>
                </a:solidFill>
                <a:latin typeface="Arial Narrow" panose="020B0606020202030204" pitchFamily="34" charset="0"/>
              </a:rPr>
              <a:t>48,5 </a:t>
            </a:r>
            <a:r>
              <a:rPr lang="ru-RU" sz="1600" b="1" dirty="0" smtClean="0">
                <a:solidFill>
                  <a:srgbClr val="3E3AE7"/>
                </a:solidFill>
                <a:latin typeface="Arial Narrow" panose="020B0606020202030204" pitchFamily="34" charset="0"/>
              </a:rPr>
              <a:t>%</a:t>
            </a:r>
            <a:endParaRPr lang="ru-RU" sz="1600" b="1" dirty="0">
              <a:solidFill>
                <a:srgbClr val="3E3AE7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09934" y="2639067"/>
            <a:ext cx="3053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нужно </a:t>
            </a:r>
            <a:r>
              <a:rPr lang="ru-RU" sz="1400" dirty="0">
                <a:latin typeface="Arial Narrow" panose="020B0606020202030204" pitchFamily="34" charset="0"/>
              </a:rPr>
              <a:t>учиться правильно и доступно преподносить свои мысли</a:t>
            </a:r>
            <a:endParaRPr lang="ru-RU" sz="1400" dirty="0">
              <a:latin typeface="Arial Narrow" panose="020B060602020203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481" y="1496973"/>
            <a:ext cx="51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опрос показал потребность в специальном обучении для наставников 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415" y="4496754"/>
            <a:ext cx="24176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solidFill>
                  <a:srgbClr val="3E3AE7"/>
                </a:solidFill>
                <a:latin typeface="Arial Narrow" panose="020B0606020202030204" pitchFamily="34" charset="0"/>
              </a:rPr>
              <a:t>63,3 </a:t>
            </a:r>
            <a:r>
              <a:rPr lang="ru-RU" sz="1600" b="1" dirty="0" smtClean="0">
                <a:solidFill>
                  <a:srgbClr val="3E3AE7"/>
                </a:solidFill>
                <a:latin typeface="Arial Narrow" panose="020B0606020202030204" pitchFamily="34" charset="0"/>
              </a:rPr>
              <a:t>%</a:t>
            </a:r>
            <a:endParaRPr lang="ru-RU" sz="1600" b="1" dirty="0">
              <a:solidFill>
                <a:srgbClr val="3E3AE7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06779" y="5170861"/>
            <a:ext cx="3053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необходима постоянная </a:t>
            </a:r>
            <a:r>
              <a:rPr lang="ru-RU" sz="1400" dirty="0">
                <a:latin typeface="Arial Narrow" panose="020B0606020202030204" pitchFamily="34" charset="0"/>
                <a:ea typeface="SimSun" panose="02010600030101010101" pitchFamily="2" charset="-122"/>
              </a:rPr>
              <a:t>работа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29934" y="4470721"/>
            <a:ext cx="42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 smtClean="0">
                <a:solidFill>
                  <a:srgbClr val="3E3AE7"/>
                </a:solidFill>
                <a:latin typeface="Arial Narrow" panose="020B0606020202030204" pitchFamily="34" charset="0"/>
              </a:rPr>
              <a:t>даст </a:t>
            </a:r>
            <a:r>
              <a:rPr lang="ru-RU" sz="1600" b="1" i="1" u="sng" dirty="0">
                <a:solidFill>
                  <a:srgbClr val="3E3AE7"/>
                </a:solidFill>
                <a:latin typeface="Arial Narrow" panose="020B0606020202030204" pitchFamily="34" charset="0"/>
              </a:rPr>
              <a:t>ориентиры, </a:t>
            </a:r>
            <a:r>
              <a:rPr lang="ru-RU" sz="16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укажет направления развития, поддержит, подскажет, заинтересует, </a:t>
            </a:r>
            <a:r>
              <a:rPr lang="ru-RU" sz="1600" b="1" i="1" u="sng" dirty="0">
                <a:solidFill>
                  <a:srgbClr val="3E3AE7"/>
                </a:solidFill>
                <a:latin typeface="Arial Narrow" panose="020B0606020202030204" pitchFamily="34" charset="0"/>
              </a:rPr>
              <a:t>предупредит о «подводных камнях</a:t>
            </a:r>
            <a:r>
              <a:rPr lang="ru-RU" sz="1600" b="1" i="1" u="sng" dirty="0" smtClean="0">
                <a:solidFill>
                  <a:srgbClr val="3E3AE7"/>
                </a:solidFill>
                <a:latin typeface="Arial Narrow" panose="020B0606020202030204" pitchFamily="34" charset="0"/>
              </a:rPr>
              <a:t>»</a:t>
            </a:r>
            <a:endParaRPr lang="ru-RU" sz="1600" b="1" i="1" u="sng" dirty="0">
              <a:solidFill>
                <a:srgbClr val="3E3AE7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9934" y="3793613"/>
            <a:ext cx="42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Наставник - это тот, 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кто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...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9256" y="1391911"/>
            <a:ext cx="42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Почему наставник нужен каждому?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69256" y="2031519"/>
            <a:ext cx="42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>
                <a:solidFill>
                  <a:srgbClr val="3E3AE7"/>
                </a:solidFill>
                <a:latin typeface="Arial Narrow" panose="020B0606020202030204" pitchFamily="34" charset="0"/>
              </a:rPr>
              <a:t>проводник,</a:t>
            </a:r>
            <a:r>
              <a:rPr lang="ru-RU" sz="16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ориентирует в задачах и способах их </a:t>
            </a:r>
            <a:r>
              <a:rPr lang="ru-RU" sz="1600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решения, позволяет </a:t>
            </a:r>
            <a:r>
              <a:rPr lang="ru-RU" sz="16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освоиться в </a:t>
            </a:r>
            <a:r>
              <a:rPr lang="ru-RU" sz="1600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коллективе и </a:t>
            </a:r>
            <a:r>
              <a:rPr lang="ru-RU" sz="1600" b="1" i="1" u="sng" dirty="0" smtClean="0">
                <a:solidFill>
                  <a:srgbClr val="3E3AE7"/>
                </a:solidFill>
                <a:latin typeface="Arial Narrow" panose="020B0606020202030204" pitchFamily="34" charset="0"/>
              </a:rPr>
              <a:t>адаптироваться новичку </a:t>
            </a:r>
            <a:r>
              <a:rPr lang="ru-RU" sz="1600" b="1" i="1" u="sng" dirty="0">
                <a:solidFill>
                  <a:srgbClr val="3E3AE7"/>
                </a:solidFill>
                <a:latin typeface="Arial Narrow" panose="020B0606020202030204" pitchFamily="34" charset="0"/>
              </a:rPr>
              <a:t>в максимально короткие сроки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5481" y="368300"/>
            <a:ext cx="1719072" cy="530352"/>
          </a:xfrm>
          <a:prstGeom prst="roundRect">
            <a:avLst>
              <a:gd name="adj" fmla="val 50000"/>
            </a:avLst>
          </a:prstGeom>
          <a:solidFill>
            <a:srgbClr val="3E3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93789" y="510365"/>
            <a:ext cx="1362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Госслужба НСО</a:t>
            </a:r>
            <a:endParaRPr lang="ru-RU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1" name="Picture 16" descr="https://cdn-icons.flaticon.com/png/512/2645/premium/2645118.png?token=exp=1658483870~hmac=8f1461d334ccd634a3ae01308e4d93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066" y="239207"/>
            <a:ext cx="1034756" cy="10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0" y="6357668"/>
            <a:ext cx="12192000" cy="132032"/>
          </a:xfrm>
          <a:prstGeom prst="roundRect">
            <a:avLst/>
          </a:prstGeom>
          <a:solidFill>
            <a:schemeClr val="bg1"/>
          </a:solidFill>
          <a:ln>
            <a:solidFill>
              <a:srgbClr val="3E3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0" y="6353752"/>
            <a:ext cx="6096000" cy="135949"/>
          </a:xfrm>
          <a:prstGeom prst="roundRect">
            <a:avLst/>
          </a:prstGeom>
          <a:solidFill>
            <a:srgbClr val="3E3AE7"/>
          </a:solidFill>
          <a:ln>
            <a:solidFill>
              <a:srgbClr val="3E3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24379" y="1024969"/>
            <a:ext cx="451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E3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 </a:t>
            </a:r>
            <a:r>
              <a:rPr lang="ru-RU" b="1" dirty="0">
                <a:solidFill>
                  <a:srgbClr val="3E3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 smtClean="0">
                <a:solidFill>
                  <a:srgbClr val="3E3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наставников: результаты </a:t>
            </a:r>
            <a:endParaRPr lang="ru-RU" b="1" dirty="0">
              <a:solidFill>
                <a:srgbClr val="3E3AE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7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17103" t="7270" r="21329" b="43969"/>
          <a:stretch/>
        </p:blipFill>
        <p:spPr>
          <a:xfrm>
            <a:off x="6136377" y="1024969"/>
            <a:ext cx="4935551" cy="21987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411" y="2873839"/>
            <a:ext cx="4191799" cy="480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полезные статьи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5481" y="368300"/>
            <a:ext cx="1719072" cy="530352"/>
          </a:xfrm>
          <a:prstGeom prst="roundRect">
            <a:avLst>
              <a:gd name="adj" fmla="val 50000"/>
            </a:avLst>
          </a:prstGeom>
          <a:solidFill>
            <a:srgbClr val="3E3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789" y="510365"/>
            <a:ext cx="1362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Госслужба НСО</a:t>
            </a:r>
            <a:endParaRPr lang="ru-RU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379" y="1024969"/>
            <a:ext cx="451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E3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b="1" dirty="0">
                <a:solidFill>
                  <a:srgbClr val="3E3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наставников</a:t>
            </a:r>
            <a:r>
              <a:rPr lang="ru-RU" dirty="0">
                <a:solidFill>
                  <a:srgbClr val="3E3AE7"/>
                </a:solidFill>
              </a:rPr>
              <a:t> </a:t>
            </a:r>
            <a:endParaRPr lang="ru-RU" b="1" dirty="0">
              <a:solidFill>
                <a:srgbClr val="3E3AE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3E3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3E3AE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5089" y="3694324"/>
            <a:ext cx="5121860" cy="330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Корпоративный университет Правительства Новосибирской области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10846747" y="372772"/>
            <a:ext cx="902341" cy="898303"/>
          </a:xfrm>
          <a:prstGeom prst="ellipse">
            <a:avLst/>
          </a:prstGeom>
          <a:solidFill>
            <a:srgbClr val="FFDD61"/>
          </a:solidFill>
          <a:ln>
            <a:solidFill>
              <a:srgbClr val="FFDD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DD61"/>
              </a:solidFill>
            </a:endParaRPr>
          </a:p>
        </p:txBody>
      </p:sp>
      <p:pic>
        <p:nvPicPr>
          <p:cNvPr id="2050" name="Picture 2" descr="https://cdn-icons.flaticon.com/png/512/3330/premium/3330317.png?token=exp=1658485080~hmac=a52cc27e3e9d7ca85d815c01b9de793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422" y="276139"/>
            <a:ext cx="929973" cy="92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-icons-png.flaticon.com/512/992/99248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8" y="2859191"/>
            <a:ext cx="337946" cy="3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cdn-icons-png.flaticon.com/512/992/99248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8" y="1937029"/>
            <a:ext cx="337946" cy="3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cdn-icons-png.flaticon.com/512/992/99248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8" y="2407839"/>
            <a:ext cx="337946" cy="3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363" y="1408324"/>
            <a:ext cx="4709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Лаборатория управленческих компетенций «</a:t>
            </a:r>
            <a:r>
              <a:rPr lang="en-US" dirty="0" err="1" smtClean="0">
                <a:latin typeface="Arial Narrow" panose="020B0606020202030204" pitchFamily="34" charset="0"/>
              </a:rPr>
              <a:t>L</a:t>
            </a:r>
            <a:r>
              <a:rPr lang="ru-RU" dirty="0" err="1" smtClean="0">
                <a:latin typeface="Arial Narrow" panose="020B0606020202030204" pitchFamily="34" charset="0"/>
              </a:rPr>
              <a:t>ook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672" y="1916422"/>
            <a:ext cx="20842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памятка для наставника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0119" y="2407839"/>
            <a:ext cx="2807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ссылки на дистанционные курсы </a:t>
            </a:r>
          </a:p>
        </p:txBody>
      </p:sp>
      <p:pic>
        <p:nvPicPr>
          <p:cNvPr id="22" name="Picture 4" descr="https://cdn-icons-png.flaticon.com/512/992/99248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7" y="4447513"/>
            <a:ext cx="337946" cy="3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20411" y="4438851"/>
            <a:ext cx="31261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>
                <a:latin typeface="Arial Narrow" panose="020B0606020202030204" pitchFamily="34" charset="0"/>
              </a:rPr>
              <a:t>вебинар</a:t>
            </a:r>
            <a:r>
              <a:rPr lang="ru-RU" sz="1600" dirty="0" smtClean="0">
                <a:latin typeface="Arial Narrow" panose="020B0606020202030204" pitchFamily="34" charset="0"/>
              </a:rPr>
              <a:t> «Практика </a:t>
            </a:r>
            <a:r>
              <a:rPr lang="ru-RU" sz="1600" dirty="0">
                <a:latin typeface="Arial Narrow" panose="020B0606020202030204" pitchFamily="34" charset="0"/>
              </a:rPr>
              <a:t>наставничества» </a:t>
            </a:r>
          </a:p>
        </p:txBody>
      </p:sp>
      <p:pic>
        <p:nvPicPr>
          <p:cNvPr id="23" name="Picture 4" descr="https://cdn-icons-png.flaticon.com/512/992/99248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0" y="4923719"/>
            <a:ext cx="337946" cy="3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920411" y="4924453"/>
            <a:ext cx="31935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установочная сессия для наставников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4100" name="Picture 4" descr="https://coiruk.nso.ru/sites/coiruk.nso.ru/wodby_files/files/imce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1" y="3546319"/>
            <a:ext cx="1943099" cy="251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0" y="6357668"/>
            <a:ext cx="12192000" cy="132032"/>
          </a:xfrm>
          <a:prstGeom prst="roundRect">
            <a:avLst/>
          </a:prstGeom>
          <a:solidFill>
            <a:schemeClr val="bg1"/>
          </a:solidFill>
          <a:ln>
            <a:solidFill>
              <a:srgbClr val="3E3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0" y="6357668"/>
            <a:ext cx="7448550" cy="132033"/>
          </a:xfrm>
          <a:prstGeom prst="roundRect">
            <a:avLst/>
          </a:prstGeom>
          <a:solidFill>
            <a:srgbClr val="3E3AE7"/>
          </a:solidFill>
          <a:ln>
            <a:solidFill>
              <a:srgbClr val="3E3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2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" r="3930" b="6683"/>
          <a:stretch/>
        </p:blipFill>
        <p:spPr bwMode="auto">
          <a:xfrm>
            <a:off x="66675" y="1414809"/>
            <a:ext cx="12225431" cy="644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15481" y="368300"/>
            <a:ext cx="1719072" cy="530352"/>
          </a:xfrm>
          <a:prstGeom prst="roundRect">
            <a:avLst>
              <a:gd name="adj" fmla="val 50000"/>
            </a:avLst>
          </a:prstGeom>
          <a:solidFill>
            <a:srgbClr val="3E3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3789" y="510365"/>
            <a:ext cx="1362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Госслужба НСО</a:t>
            </a:r>
            <a:endParaRPr lang="ru-RU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379" y="1024969"/>
            <a:ext cx="451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E3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b="1" dirty="0">
                <a:solidFill>
                  <a:srgbClr val="3E3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наставников</a:t>
            </a:r>
            <a:r>
              <a:rPr lang="ru-RU" dirty="0">
                <a:solidFill>
                  <a:srgbClr val="3E3AE7"/>
                </a:solidFill>
              </a:rPr>
              <a:t> </a:t>
            </a:r>
            <a:endParaRPr lang="ru-RU" b="1" dirty="0">
              <a:solidFill>
                <a:srgbClr val="3E3AE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3E3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3E3AE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Рисунок 5" descr="image0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19201" r="2865" b="3896"/>
          <a:stretch/>
        </p:blipFill>
        <p:spPr bwMode="auto">
          <a:xfrm>
            <a:off x="0" y="4241243"/>
            <a:ext cx="12225431" cy="387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363200" y="368300"/>
            <a:ext cx="1509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E3AE7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Alpina </a:t>
            </a:r>
            <a:r>
              <a:rPr lang="ru-RU" sz="2000" dirty="0" err="1">
                <a:solidFill>
                  <a:srgbClr val="3E3AE7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Digital</a:t>
            </a:r>
            <a:endParaRPr lang="ru-RU" sz="2000" dirty="0">
              <a:solidFill>
                <a:srgbClr val="3E3AE7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66675" y="4241243"/>
            <a:ext cx="12358781" cy="594002"/>
          </a:xfrm>
          <a:prstGeom prst="roundRect">
            <a:avLst/>
          </a:prstGeom>
          <a:solidFill>
            <a:srgbClr val="FFD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71515" y="4353578"/>
            <a:ext cx="4766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PRO</a:t>
            </a:r>
            <a:r>
              <a:rPr lang="ru-RU" dirty="0" smtClean="0">
                <a:latin typeface="Arial Black" panose="020B0A04020102020204" pitchFamily="34" charset="0"/>
              </a:rPr>
              <a:t>АКТИВНОЕ НАСТАВНИЧЕСТВО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0" y="2037677"/>
            <a:ext cx="473392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700" dirty="0">
              <a:latin typeface="Arial Narrow" panose="020B0606020202030204" pitchFamily="34" charset="0"/>
            </a:endParaRPr>
          </a:p>
          <a:p>
            <a:pPr lvl="0"/>
            <a:r>
              <a:rPr lang="ru-RU" sz="1700" dirty="0">
                <a:latin typeface="Arial Narrow" panose="020B0606020202030204" pitchFamily="34" charset="0"/>
              </a:rPr>
              <a:t>Не все слушатели проходят курсы </a:t>
            </a:r>
            <a:r>
              <a:rPr lang="ru-RU" sz="1700" dirty="0" smtClean="0">
                <a:latin typeface="Arial Narrow" panose="020B0606020202030204" pitchFamily="34" charset="0"/>
              </a:rPr>
              <a:t>в срок (7 дней)</a:t>
            </a:r>
          </a:p>
          <a:p>
            <a:pPr lvl="0"/>
            <a:endParaRPr lang="ru-RU" sz="1700" dirty="0" smtClean="0">
              <a:latin typeface="Arial Narrow" panose="020B0606020202030204" pitchFamily="34" charset="0"/>
            </a:endParaRPr>
          </a:p>
          <a:p>
            <a:pPr lvl="0"/>
            <a:endParaRPr lang="ru-RU" sz="1700" dirty="0">
              <a:latin typeface="Arial Narrow" panose="020B0606020202030204" pitchFamily="34" charset="0"/>
            </a:endParaRPr>
          </a:p>
          <a:p>
            <a:pPr lvl="0"/>
            <a:r>
              <a:rPr lang="ru-RU" sz="1700" dirty="0">
                <a:latin typeface="Arial Narrow" panose="020B0606020202030204" pitchFamily="34" charset="0"/>
              </a:rPr>
              <a:t>Некоторые слушатели проходят только 1 курс </a:t>
            </a:r>
            <a:r>
              <a:rPr lang="ru-RU" sz="1700" dirty="0" smtClean="0">
                <a:latin typeface="Arial Narrow" panose="020B0606020202030204" pitchFamily="34" charset="0"/>
              </a:rPr>
              <a:t>– «Добро пожаловать на госслужбу» / «Наши ценности»</a:t>
            </a:r>
          </a:p>
          <a:p>
            <a:pPr lvl="0"/>
            <a:endParaRPr lang="ru-RU" sz="1700" dirty="0" smtClean="0">
              <a:latin typeface="Arial Narrow" panose="020B0606020202030204" pitchFamily="34" charset="0"/>
            </a:endParaRPr>
          </a:p>
          <a:p>
            <a:pPr lvl="0"/>
            <a:endParaRPr lang="ru-RU" sz="1700" dirty="0">
              <a:latin typeface="Arial Narrow" panose="020B0606020202030204" pitchFamily="34" charset="0"/>
            </a:endParaRPr>
          </a:p>
          <a:p>
            <a:pPr lvl="0"/>
            <a:r>
              <a:rPr lang="ru-RU" sz="1700" dirty="0" smtClean="0">
                <a:latin typeface="Arial Narrow" panose="020B0606020202030204" pitchFamily="34" charset="0"/>
              </a:rPr>
              <a:t>Формирование восприятия курсов у новичков не как части адаптации, а как «УКАЗАНИЯ»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5481" y="368300"/>
            <a:ext cx="1719072" cy="530352"/>
          </a:xfrm>
          <a:prstGeom prst="roundRect">
            <a:avLst>
              <a:gd name="adj" fmla="val 50000"/>
            </a:avLst>
          </a:prstGeom>
          <a:solidFill>
            <a:srgbClr val="3E3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789" y="510365"/>
            <a:ext cx="1362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Госслужба НСО</a:t>
            </a:r>
            <a:endParaRPr lang="ru-RU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379" y="1024969"/>
            <a:ext cx="451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E3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 новичков </a:t>
            </a:r>
            <a:endParaRPr lang="ru-RU" b="1" dirty="0">
              <a:solidFill>
                <a:srgbClr val="3E3AE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3E3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3E3AE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3789" y="2014201"/>
            <a:ext cx="3310483" cy="3124039"/>
          </a:xfrm>
          <a:prstGeom prst="ellipse">
            <a:avLst/>
          </a:prstGeom>
          <a:solidFill>
            <a:srgbClr val="FFDD61"/>
          </a:solidFill>
          <a:ln w="101600">
            <a:solidFill>
              <a:srgbClr val="3E3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DD61"/>
              </a:solidFill>
            </a:endParaRPr>
          </a:p>
        </p:txBody>
      </p:sp>
      <p:pic>
        <p:nvPicPr>
          <p:cNvPr id="3074" name="Picture 2" descr="https://cdn-icons-png.flaticon.com/512/6800/68008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80" y="2490369"/>
            <a:ext cx="21717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096000" y="1024969"/>
            <a:ext cx="34037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latin typeface="Arial Narrow" panose="020B0606020202030204" pitchFamily="34" charset="0"/>
              </a:rPr>
              <a:t>Проблемы</a:t>
            </a:r>
            <a:endParaRPr lang="ru-RU" sz="5000" b="1" dirty="0">
              <a:latin typeface="Arial Narrow" panose="020B0606020202030204" pitchFamily="34" charset="0"/>
            </a:endParaRPr>
          </a:p>
        </p:txBody>
      </p:sp>
      <p:pic>
        <p:nvPicPr>
          <p:cNvPr id="3082" name="Picture 10" descr="https://cdn-icons-png.flaticon.com/512/1828/18286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807" y="2348547"/>
            <a:ext cx="416993" cy="4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cdn-icons-png.flaticon.com/512/1828/18286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807" y="3296812"/>
            <a:ext cx="416993" cy="4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cdn-icons-png.flaticon.com/512/1828/18286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34" y="4245077"/>
            <a:ext cx="416993" cy="4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0" y="6357668"/>
            <a:ext cx="12192000" cy="132032"/>
          </a:xfrm>
          <a:prstGeom prst="roundRect">
            <a:avLst/>
          </a:prstGeom>
          <a:solidFill>
            <a:schemeClr val="bg1"/>
          </a:solidFill>
          <a:ln>
            <a:solidFill>
              <a:srgbClr val="3E3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-493193" y="6357668"/>
            <a:ext cx="9256193" cy="132032"/>
          </a:xfrm>
          <a:prstGeom prst="roundRect">
            <a:avLst/>
          </a:prstGeom>
          <a:solidFill>
            <a:srgbClr val="3E3AE7"/>
          </a:solidFill>
          <a:ln>
            <a:solidFill>
              <a:srgbClr val="3E3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2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5481" y="368300"/>
            <a:ext cx="1719072" cy="530352"/>
          </a:xfrm>
          <a:prstGeom prst="roundRect">
            <a:avLst>
              <a:gd name="adj" fmla="val 50000"/>
            </a:avLst>
          </a:prstGeom>
          <a:solidFill>
            <a:srgbClr val="3E3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3789" y="510365"/>
            <a:ext cx="1362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Госслужба НСО</a:t>
            </a:r>
            <a:endParaRPr lang="ru-RU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379" y="1024969"/>
            <a:ext cx="4512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E3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института наставничества в органах местного самоуправления</a:t>
            </a:r>
            <a:endParaRPr lang="ru-RU" dirty="0" smtClean="0">
              <a:solidFill>
                <a:srgbClr val="3E3AE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3E3A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3E3AE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7528" y="1719144"/>
            <a:ext cx="6151447" cy="4867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Arial Narrow" panose="020B0606020202030204" pitchFamily="34" charset="0"/>
              </a:rPr>
              <a:t>Модельный муниципальный правовой акт о наставничестве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Arial Narrow" panose="020B0606020202030204" pitchFamily="34" charset="0"/>
              </a:rPr>
              <a:t>Методические рекомендации по наставничеству на муниципальной службе Новосибирской области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Ежегодная программа повышения квалификации «Основы муниципального управления и муниципальной службы» для муниципальных служащих, имеющих стаж менее 1 года, в ней поучаствовало уже более 237 служащих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Памятки, информационные материалы, ссылки на дистанционные курсы на портале </a:t>
            </a:r>
            <a:r>
              <a:rPr lang="en-US" sz="16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6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ook»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Подборка специальной литературы на </a:t>
            </a:r>
            <a:r>
              <a:rPr lang="en-US" sz="16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Alpina</a:t>
            </a:r>
            <a:r>
              <a:rPr lang="en-US" sz="16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Digital</a:t>
            </a:r>
            <a:endParaRPr lang="ru-RU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 для наставников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Narrow" panose="020B0606020202030204" pitchFamily="34" charset="0"/>
              </a:rPr>
              <a:t>В</a:t>
            </a:r>
            <a:r>
              <a:rPr lang="ru-RU" sz="1600" dirty="0" smtClean="0">
                <a:latin typeface="Arial Narrow" panose="020B0606020202030204" pitchFamily="34" charset="0"/>
              </a:rPr>
              <a:t>ебинары </a:t>
            </a:r>
            <a:r>
              <a:rPr lang="ru-RU" sz="1600" dirty="0">
                <a:latin typeface="Arial Narrow" panose="020B0606020202030204" pitchFamily="34" charset="0"/>
              </a:rPr>
              <a:t>по наставничеству </a:t>
            </a:r>
            <a:r>
              <a:rPr lang="ru-RU" sz="1600" dirty="0" smtClean="0">
                <a:latin typeface="Arial Narrow" panose="020B0606020202030204" pitchFamily="34" charset="0"/>
              </a:rPr>
              <a:t>в рамках проекта «Кадровая среда»</a:t>
            </a:r>
            <a:endParaRPr lang="ru-RU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6357668"/>
            <a:ext cx="12192000" cy="132032"/>
          </a:xfrm>
          <a:prstGeom prst="roundRect">
            <a:avLst/>
          </a:prstGeom>
          <a:solidFill>
            <a:schemeClr val="bg1"/>
          </a:solidFill>
          <a:ln>
            <a:solidFill>
              <a:srgbClr val="3E3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206563" y="1900838"/>
            <a:ext cx="3310483" cy="3124039"/>
          </a:xfrm>
          <a:prstGeom prst="ellipse">
            <a:avLst/>
          </a:prstGeom>
          <a:solidFill>
            <a:srgbClr val="FFDD61"/>
          </a:solidFill>
          <a:ln w="101600">
            <a:solidFill>
              <a:srgbClr val="3E3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DD61"/>
              </a:solidFill>
            </a:endParaRPr>
          </a:p>
        </p:txBody>
      </p:sp>
      <p:pic>
        <p:nvPicPr>
          <p:cNvPr id="6146" name="Picture 2" descr="https://cdn-icons-png.flaticon.com/512/1527/15275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96" y="2143125"/>
            <a:ext cx="2390114" cy="239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cdn-icons-png.flaticon.com/512/992/9924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2" y="1773344"/>
            <a:ext cx="337946" cy="3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cdn-icons-png.flaticon.com/512/992/9924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2" y="2353854"/>
            <a:ext cx="337946" cy="3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cdn-icons-png.flaticon.com/512/992/9924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2" y="3104314"/>
            <a:ext cx="337946" cy="3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cdn-icons-png.flaticon.com/512/992/9924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2" y="4127164"/>
            <a:ext cx="337946" cy="3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cdn-icons-png.flaticon.com/512/992/9924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2" y="4870665"/>
            <a:ext cx="337946" cy="3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cdn-icons-png.flaticon.com/512/992/9924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2" y="5425497"/>
            <a:ext cx="337946" cy="3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cdn-icons-png.flaticon.com/512/992/9924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2" y="5902786"/>
            <a:ext cx="337946" cy="3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0" y="6357668"/>
            <a:ext cx="10572750" cy="132033"/>
          </a:xfrm>
          <a:prstGeom prst="roundRect">
            <a:avLst/>
          </a:prstGeom>
          <a:solidFill>
            <a:srgbClr val="3E3AE7"/>
          </a:solidFill>
          <a:ln>
            <a:solidFill>
              <a:srgbClr val="3E3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62509"/>
            <a:ext cx="6007554" cy="400503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6357668"/>
            <a:ext cx="12192000" cy="132032"/>
          </a:xfrm>
          <a:prstGeom prst="roundRect">
            <a:avLst/>
          </a:prstGeom>
          <a:solidFill>
            <a:schemeClr val="bg1"/>
          </a:solidFill>
          <a:ln>
            <a:solidFill>
              <a:srgbClr val="3E3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5481" y="368300"/>
            <a:ext cx="1719072" cy="530352"/>
          </a:xfrm>
          <a:prstGeom prst="roundRect">
            <a:avLst>
              <a:gd name="adj" fmla="val 50000"/>
            </a:avLst>
          </a:prstGeom>
          <a:solidFill>
            <a:srgbClr val="3E3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3789" y="510365"/>
            <a:ext cx="1362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Госслужба НСО</a:t>
            </a:r>
            <a:endParaRPr lang="ru-RU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0" y="2403244"/>
            <a:ext cx="1320292" cy="2689963"/>
          </a:xfrm>
          <a:custGeom>
            <a:avLst/>
            <a:gdLst>
              <a:gd name="connsiteX0" fmla="*/ 73152 w 1463040"/>
              <a:gd name="connsiteY0" fmla="*/ 0 h 2779776"/>
              <a:gd name="connsiteX1" fmla="*/ 1463040 w 1463040"/>
              <a:gd name="connsiteY1" fmla="*/ 1389888 h 2779776"/>
              <a:gd name="connsiteX2" fmla="*/ 73152 w 1463040"/>
              <a:gd name="connsiteY2" fmla="*/ 2779776 h 2779776"/>
              <a:gd name="connsiteX3" fmla="*/ 0 w 1463040"/>
              <a:gd name="connsiteY3" fmla="*/ 2776082 h 2779776"/>
              <a:gd name="connsiteX4" fmla="*/ 0 w 1463040"/>
              <a:gd name="connsiteY4" fmla="*/ 3694 h 277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2779776">
                <a:moveTo>
                  <a:pt x="73152" y="0"/>
                </a:moveTo>
                <a:cubicBezTo>
                  <a:pt x="840766" y="0"/>
                  <a:pt x="1463040" y="622274"/>
                  <a:pt x="1463040" y="1389888"/>
                </a:cubicBezTo>
                <a:cubicBezTo>
                  <a:pt x="1463040" y="2157502"/>
                  <a:pt x="840766" y="2779776"/>
                  <a:pt x="73152" y="2779776"/>
                </a:cubicBezTo>
                <a:lnTo>
                  <a:pt x="0" y="2776082"/>
                </a:lnTo>
                <a:lnTo>
                  <a:pt x="0" y="3694"/>
                </a:lnTo>
                <a:close/>
              </a:path>
            </a:pathLst>
          </a:custGeom>
          <a:solidFill>
            <a:srgbClr val="FFD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532613" y="704500"/>
            <a:ext cx="595604" cy="595604"/>
          </a:xfrm>
          <a:prstGeom prst="ellipse">
            <a:avLst/>
          </a:prstGeom>
          <a:solidFill>
            <a:srgbClr val="FFDD61"/>
          </a:solidFill>
          <a:ln>
            <a:solidFill>
              <a:srgbClr val="FFDD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667758" y="1200594"/>
            <a:ext cx="595604" cy="595604"/>
          </a:xfrm>
          <a:prstGeom prst="ellipse">
            <a:avLst/>
          </a:prstGeom>
          <a:solidFill>
            <a:srgbClr val="3E3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486260" y="4954344"/>
            <a:ext cx="350679" cy="350679"/>
          </a:xfrm>
          <a:prstGeom prst="ellipse">
            <a:avLst/>
          </a:prstGeom>
          <a:solidFill>
            <a:srgbClr val="3E3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0284339" y="5305023"/>
            <a:ext cx="546862" cy="546862"/>
          </a:xfrm>
          <a:prstGeom prst="ellipse">
            <a:avLst/>
          </a:prstGeom>
          <a:solidFill>
            <a:srgbClr val="3E3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90523" y="5691673"/>
            <a:ext cx="189724" cy="189724"/>
          </a:xfrm>
          <a:prstGeom prst="ellipse">
            <a:avLst/>
          </a:prstGeom>
          <a:solidFill>
            <a:srgbClr val="FFDD61"/>
          </a:solidFill>
          <a:ln>
            <a:solidFill>
              <a:srgbClr val="FFDD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812867" y="4157191"/>
            <a:ext cx="189724" cy="189724"/>
          </a:xfrm>
          <a:prstGeom prst="ellipse">
            <a:avLst/>
          </a:prstGeom>
          <a:solidFill>
            <a:srgbClr val="FEB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7178354" y="6199416"/>
            <a:ext cx="1317170" cy="658585"/>
          </a:xfrm>
          <a:custGeom>
            <a:avLst/>
            <a:gdLst>
              <a:gd name="connsiteX0" fmla="*/ 658585 w 1317170"/>
              <a:gd name="connsiteY0" fmla="*/ 0 h 658585"/>
              <a:gd name="connsiteX1" fmla="*/ 1317170 w 1317170"/>
              <a:gd name="connsiteY1" fmla="*/ 658585 h 658585"/>
              <a:gd name="connsiteX2" fmla="*/ 0 w 1317170"/>
              <a:gd name="connsiteY2" fmla="*/ 658585 h 658585"/>
              <a:gd name="connsiteX3" fmla="*/ 658585 w 1317170"/>
              <a:gd name="connsiteY3" fmla="*/ 0 h 65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7170" h="658585">
                <a:moveTo>
                  <a:pt x="658585" y="0"/>
                </a:moveTo>
                <a:cubicBezTo>
                  <a:pt x="1022311" y="0"/>
                  <a:pt x="1317170" y="294859"/>
                  <a:pt x="1317170" y="658585"/>
                </a:cubicBezTo>
                <a:lnTo>
                  <a:pt x="0" y="658585"/>
                </a:lnTo>
                <a:cubicBezTo>
                  <a:pt x="0" y="294859"/>
                  <a:pt x="294859" y="0"/>
                  <a:pt x="658585" y="0"/>
                </a:cubicBezTo>
                <a:close/>
              </a:path>
            </a:pathLst>
          </a:custGeom>
          <a:solidFill>
            <a:srgbClr val="FEB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01" y="822302"/>
            <a:ext cx="360000" cy="36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920" y="5408673"/>
            <a:ext cx="360000" cy="36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489640" y="2712707"/>
            <a:ext cx="56082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Arial Black" panose="020B0A04020102020204" pitchFamily="34" charset="0"/>
              </a:rPr>
              <a:t>PRO</a:t>
            </a:r>
            <a:r>
              <a:rPr lang="ru-RU" sz="3500" dirty="0">
                <a:latin typeface="Arial Black" panose="020B0A04020102020204" pitchFamily="34" charset="0"/>
              </a:rPr>
              <a:t>активное </a:t>
            </a:r>
            <a:r>
              <a:rPr lang="ru-RU" sz="3500" dirty="0" smtClean="0">
                <a:latin typeface="Arial Black" panose="020B0A04020102020204" pitchFamily="34" charset="0"/>
              </a:rPr>
              <a:t>наставничество</a:t>
            </a:r>
            <a:endParaRPr lang="ru-RU" sz="3500" dirty="0">
              <a:solidFill>
                <a:srgbClr val="331338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557">
            <a:off x="6772924" y="1292635"/>
            <a:ext cx="411521" cy="411521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0" y="6357669"/>
            <a:ext cx="12192000" cy="132032"/>
          </a:xfrm>
          <a:prstGeom prst="roundRect">
            <a:avLst/>
          </a:prstGeom>
          <a:solidFill>
            <a:srgbClr val="3E3AE7"/>
          </a:solidFill>
          <a:ln>
            <a:solidFill>
              <a:srgbClr val="3E3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25051" y="4566359"/>
            <a:ext cx="34070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latin typeface="Arial Narrow" panose="020B0606020202030204" pitchFamily="34" charset="0"/>
              </a:rPr>
              <a:t>Тевосян </a:t>
            </a:r>
            <a:r>
              <a:rPr lang="ru-RU" sz="3000" dirty="0" smtClean="0">
                <a:latin typeface="Arial Narrow" panose="020B0606020202030204" pitchFamily="34" charset="0"/>
              </a:rPr>
              <a:t>Армине</a:t>
            </a:r>
          </a:p>
          <a:p>
            <a:r>
              <a:rPr lang="ru-RU" sz="3000" dirty="0" smtClean="0">
                <a:latin typeface="Arial Narrow" panose="020B0606020202030204" pitchFamily="34" charset="0"/>
              </a:rPr>
              <a:t>8</a:t>
            </a:r>
            <a:r>
              <a:rPr lang="en-US" sz="3000" dirty="0" smtClean="0">
                <a:latin typeface="Arial Narrow" panose="020B0606020202030204" pitchFamily="34" charset="0"/>
              </a:rPr>
              <a:t>-</a:t>
            </a:r>
            <a:r>
              <a:rPr lang="ru-RU" sz="3000" dirty="0" smtClean="0">
                <a:latin typeface="Arial Narrow" panose="020B0606020202030204" pitchFamily="34" charset="0"/>
              </a:rPr>
              <a:t>(383)</a:t>
            </a:r>
            <a:r>
              <a:rPr lang="en-US" sz="3000" dirty="0" smtClean="0">
                <a:latin typeface="Arial Narrow" panose="020B0606020202030204" pitchFamily="34" charset="0"/>
              </a:rPr>
              <a:t>-</a:t>
            </a:r>
            <a:r>
              <a:rPr lang="ru-RU" sz="3000" dirty="0" smtClean="0">
                <a:latin typeface="Arial Narrow" panose="020B0606020202030204" pitchFamily="34" charset="0"/>
              </a:rPr>
              <a:t>238</a:t>
            </a:r>
            <a:r>
              <a:rPr lang="en-US" sz="3000" dirty="0" smtClean="0">
                <a:latin typeface="Arial Narrow" panose="020B0606020202030204" pitchFamily="34" charset="0"/>
              </a:rPr>
              <a:t>-</a:t>
            </a:r>
            <a:r>
              <a:rPr lang="ru-RU" sz="3000" dirty="0" smtClean="0">
                <a:latin typeface="Arial Narrow" panose="020B0606020202030204" pitchFamily="34" charset="0"/>
              </a:rPr>
              <a:t>64</a:t>
            </a:r>
            <a:r>
              <a:rPr lang="en-US" sz="3000" dirty="0" smtClean="0">
                <a:latin typeface="Arial Narrow" panose="020B0606020202030204" pitchFamily="34" charset="0"/>
              </a:rPr>
              <a:t>-</a:t>
            </a:r>
            <a:r>
              <a:rPr lang="ru-RU" sz="3000" dirty="0" smtClean="0">
                <a:latin typeface="Arial Narrow" panose="020B0606020202030204" pitchFamily="34" charset="0"/>
              </a:rPr>
              <a:t>76</a:t>
            </a:r>
          </a:p>
          <a:p>
            <a:r>
              <a:rPr lang="en-US" sz="3000" dirty="0" smtClean="0">
                <a:latin typeface="Arial Narrow" panose="020B0606020202030204" pitchFamily="34" charset="0"/>
                <a:hlinkClick r:id="rId7"/>
              </a:rPr>
              <a:t>tat@nso.ru</a:t>
            </a:r>
            <a:r>
              <a:rPr lang="en-US" sz="3000" dirty="0" smtClean="0">
                <a:latin typeface="Arial Narrow" panose="020B0606020202030204" pitchFamily="34" charset="0"/>
              </a:rPr>
              <a:t> </a:t>
            </a:r>
            <a:endParaRPr lang="ru-RU" sz="3000" dirty="0"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6357668"/>
            <a:ext cx="12192000" cy="132032"/>
          </a:xfrm>
          <a:prstGeom prst="roundRect">
            <a:avLst/>
          </a:prstGeom>
          <a:solidFill>
            <a:srgbClr val="3E3AE7"/>
          </a:solidFill>
          <a:ln>
            <a:solidFill>
              <a:srgbClr val="3E3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4192</TotalTime>
  <Words>423</Words>
  <Application>Microsoft Office PowerPoint</Application>
  <PresentationFormat>Широкоэкранный</PresentationFormat>
  <Paragraphs>86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SimSun</vt:lpstr>
      <vt:lpstr>Arial</vt:lpstr>
      <vt:lpstr>Arial Black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Хохрякова Наталья Вячеславовна</dc:creator>
  <cp:lastModifiedBy>Тевосян Армина Тиграновна</cp:lastModifiedBy>
  <cp:revision>109</cp:revision>
  <cp:lastPrinted>2022-07-26T03:48:54Z</cp:lastPrinted>
  <dcterms:created xsi:type="dcterms:W3CDTF">2022-04-13T11:40:45Z</dcterms:created>
  <dcterms:modified xsi:type="dcterms:W3CDTF">2022-07-28T09:32:44Z</dcterms:modified>
</cp:coreProperties>
</file>