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60" r:id="rId4"/>
    <p:sldId id="284" r:id="rId5"/>
    <p:sldId id="261" r:id="rId6"/>
    <p:sldId id="262" r:id="rId7"/>
    <p:sldId id="263" r:id="rId8"/>
    <p:sldId id="264" r:id="rId9"/>
    <p:sldId id="265" r:id="rId10"/>
    <p:sldId id="276" r:id="rId11"/>
    <p:sldId id="288" r:id="rId12"/>
    <p:sldId id="279" r:id="rId13"/>
    <p:sldId id="274" r:id="rId14"/>
    <p:sldId id="275" r:id="rId15"/>
    <p:sldId id="286" r:id="rId16"/>
    <p:sldId id="267" r:id="rId17"/>
    <p:sldId id="271" r:id="rId18"/>
    <p:sldId id="277" r:id="rId19"/>
    <p:sldId id="283" r:id="rId20"/>
    <p:sldId id="280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151F"/>
    <a:srgbClr val="79BFD4"/>
    <a:srgbClr val="39B0C4"/>
    <a:srgbClr val="00B0F2"/>
    <a:srgbClr val="D2DEEF"/>
    <a:srgbClr val="FFB131"/>
    <a:srgbClr val="00ACE5"/>
    <a:srgbClr val="FF5155"/>
    <a:srgbClr val="C2C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Data\kkrv\&#1056;&#1072;&#1073;&#1086;&#1095;&#1080;&#1081;%20&#1089;&#1090;&#1086;&#1083;\&#1060;&#1056;&#104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8099170027504E-2"/>
          <c:y val="5.0925925925925923E-2"/>
          <c:w val="0.969819008299725"/>
          <c:h val="0.6662429369158335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5">
                    <a:lumMod val="50000"/>
                  </a:schemeClr>
                </a:gs>
                <a:gs pos="60000">
                  <a:srgbClr val="00B0F0"/>
                </a:gs>
                <a:gs pos="100000">
                  <a:srgbClr val="65CCF1"/>
                </a:gs>
              </a:gsLst>
              <a:lin ang="16200000" scaled="0"/>
            </a:gradFill>
            <a:ln w="47625"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Лист2!$B$3:$K$3</c:f>
              <c:strCache>
                <c:ptCount val="10"/>
                <c:pt idx="0">
                  <c:v>Индивидуальное собеседование</c:v>
                </c:pt>
                <c:pt idx="1">
                  <c:v>Тестирование на знание законодательства</c:v>
                </c:pt>
                <c:pt idx="2">
                  <c:v>Запрос рекомендаций в устной или письменной форме</c:v>
                </c:pt>
                <c:pt idx="3">
                  <c:v>Подготовка эссе</c:v>
                </c:pt>
                <c:pt idx="4">
                  <c:v>Тестирование на знание русского языка</c:v>
                </c:pt>
                <c:pt idx="5">
                  <c:v>Тестирование на знание ИКТ</c:v>
                </c:pt>
                <c:pt idx="6">
                  <c:v>Психологическое тестирование</c:v>
                </c:pt>
                <c:pt idx="7">
                  <c:v>Кейс-метод</c:v>
                </c:pt>
                <c:pt idx="8">
                  <c:v>Подготовка реферата</c:v>
                </c:pt>
                <c:pt idx="9">
                  <c:v>Групповая дискуссия</c:v>
                </c:pt>
              </c:strCache>
            </c:strRef>
          </c:cat>
          <c:val>
            <c:numRef>
              <c:f>Лист2!$B$4:$K$4</c:f>
              <c:numCache>
                <c:formatCode>General</c:formatCode>
                <c:ptCount val="10"/>
                <c:pt idx="0">
                  <c:v>30</c:v>
                </c:pt>
                <c:pt idx="1">
                  <c:v>30</c:v>
                </c:pt>
                <c:pt idx="2">
                  <c:v>12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5-4AC5-B748-025137BDC9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369504"/>
        <c:axId val="98567280"/>
      </c:barChart>
      <c:catAx>
        <c:axId val="9636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ru-RU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603020202020204" pitchFamily="34" charset="0"/>
                  </a:rPr>
                  <a:t>Метод</a:t>
                </a:r>
                <a:r>
                  <a:rPr lang="ru-RU" sz="1600" b="1" baseline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603020202020204" pitchFamily="34" charset="0"/>
                  </a:rPr>
                  <a:t> оценки</a:t>
                </a:r>
                <a:endPara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7408886658185995"/>
              <c:y val="0.923407633273720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98567280"/>
        <c:crosses val="autoZero"/>
        <c:auto val="1"/>
        <c:lblAlgn val="ctr"/>
        <c:lblOffset val="100"/>
        <c:noMultiLvlLbl val="0"/>
      </c:catAx>
      <c:valAx>
        <c:axId val="98567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dirty="0" smtClean="0">
                    <a:solidFill>
                      <a:schemeClr val="tx1"/>
                    </a:solidFill>
                  </a:rPr>
                  <a:t>Число</a:t>
                </a:r>
                <a:r>
                  <a:rPr lang="ru-RU" sz="1600" baseline="0" dirty="0" smtClean="0">
                    <a:solidFill>
                      <a:schemeClr val="tx1"/>
                    </a:solidFill>
                  </a:rPr>
                  <a:t> органов, использующих метод</a:t>
                </a:r>
                <a:endParaRPr lang="ru-RU" sz="16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9636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63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0C0-471C-AB6D-2FFE904D47AF}"/>
              </c:ext>
            </c:extLst>
          </c:dPt>
          <c:dPt>
            <c:idx val="1"/>
            <c:bubble3D val="0"/>
            <c:spPr>
              <a:solidFill>
                <a:srgbClr val="70BE6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0C0-471C-AB6D-2FFE904D47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0C0-471C-AB6D-2FFE904D47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0C0-471C-AB6D-2FFE904D47A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0C0-471C-AB6D-2FFE904D47A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0C0-471C-AB6D-2FFE904D47AF}"/>
                </c:ext>
              </c:extLst>
            </c:dLbl>
            <c:dLbl>
              <c:idx val="2"/>
              <c:layout>
                <c:manualLayout>
                  <c:x val="-6.9416650075449617E-3"/>
                  <c:y val="3.16152191514577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92469523289353"/>
                      <c:h val="0.130333313349150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0C0-471C-AB6D-2FFE904D47A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0C0-471C-AB6D-2FFE904D47AF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50 шт.ед.</c:v>
                </c:pt>
                <c:pt idx="1">
                  <c:v>50-75 шт.ед.</c:v>
                </c:pt>
                <c:pt idx="2">
                  <c:v>75-100 шт.ед.</c:v>
                </c:pt>
                <c:pt idx="3">
                  <c:v>более 100 шт.ед.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41.4</c:v>
                </c:pt>
                <c:pt idx="1">
                  <c:v>27.6</c:v>
                </c:pt>
                <c:pt idx="2">
                  <c:v>20.7</c:v>
                </c:pt>
                <c:pt idx="3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C0-471C-AB6D-2FFE904D47A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9621E-4602-4A74-8BE9-F6E8F82F8D35}" type="doc">
      <dgm:prSet loTypeId="urn:microsoft.com/office/officeart/2005/8/layout/hierarchy6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84501D-B2FE-447E-8F2C-1CD9F269C8C1}">
      <dgm:prSet phldrT="[Текст]" custT="1"/>
      <dgm:spPr>
        <a:gradFill rotWithShape="0">
          <a:gsLst>
            <a:gs pos="0">
              <a:srgbClr val="76C062"/>
            </a:gs>
            <a:gs pos="50000">
              <a:srgbClr val="59B695"/>
            </a:gs>
            <a:gs pos="100000">
              <a:srgbClr val="36AFC9"/>
            </a:gs>
          </a:gsLst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solidFill>
                <a:schemeClr val="accent1">
                  <a:lumMod val="50000"/>
                </a:schemeClr>
              </a:solidFill>
            </a:rPr>
            <a:t>Губернатор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solidFill>
                <a:schemeClr val="accent1">
                  <a:lumMod val="50000"/>
                </a:schemeClr>
              </a:solidFill>
            </a:rPr>
            <a:t>Новосибирской области –</a:t>
          </a:r>
          <a:r>
            <a:rPr lang="ru-RU" sz="2200" b="1" dirty="0" smtClean="0">
              <a:solidFill>
                <a:srgbClr val="C00000"/>
              </a:solidFill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solidFill>
                <a:schemeClr val="bg1"/>
              </a:solidFill>
            </a:rPr>
            <a:t>представитель нанимателя</a:t>
          </a:r>
          <a:endParaRPr lang="ru-RU" sz="2200" dirty="0">
            <a:solidFill>
              <a:schemeClr val="bg1"/>
            </a:solidFill>
          </a:endParaRPr>
        </a:p>
      </dgm:t>
    </dgm:pt>
    <dgm:pt modelId="{DB489437-0BE6-452E-A521-3DA7C76F9DF7}" type="parTrans" cxnId="{0D256D4F-9D27-400A-A4FC-7EF59D600587}">
      <dgm:prSet/>
      <dgm:spPr/>
      <dgm:t>
        <a:bodyPr/>
        <a:lstStyle/>
        <a:p>
          <a:endParaRPr lang="ru-RU"/>
        </a:p>
      </dgm:t>
    </dgm:pt>
    <dgm:pt modelId="{4D0F2827-D11A-4BDD-ACBE-84CAE1FD5F04}" type="sibTrans" cxnId="{0D256D4F-9D27-400A-A4FC-7EF59D600587}">
      <dgm:prSet/>
      <dgm:spPr/>
      <dgm:t>
        <a:bodyPr/>
        <a:lstStyle/>
        <a:p>
          <a:endParaRPr lang="ru-RU"/>
        </a:p>
      </dgm:t>
    </dgm:pt>
    <dgm:pt modelId="{625236BD-7890-4B7F-85F9-FBF400CEBB2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Руководитель администрации Губернатора Новосибирской области и Правительства Новосибирской области </a:t>
          </a:r>
          <a:endParaRPr lang="ru-RU" dirty="0">
            <a:solidFill>
              <a:schemeClr val="bg1"/>
            </a:solidFill>
          </a:endParaRPr>
        </a:p>
      </dgm:t>
    </dgm:pt>
    <dgm:pt modelId="{D21937AD-03D5-4ED4-83F3-4799ECA258C7}" type="parTrans" cxnId="{ECDA908E-6D19-4B52-B97C-2D803DE59D5B}">
      <dgm:prSet/>
      <dgm:spPr>
        <a:ln w="53975" cap="rnd">
          <a:solidFill>
            <a:srgbClr val="39B0C4"/>
          </a:solidFill>
          <a:headEnd type="oval"/>
          <a:tailEnd type="oval"/>
        </a:ln>
      </dgm:spPr>
      <dgm:t>
        <a:bodyPr/>
        <a:lstStyle/>
        <a:p>
          <a:endParaRPr lang="ru-RU"/>
        </a:p>
      </dgm:t>
    </dgm:pt>
    <dgm:pt modelId="{BBFC0194-83FB-4C89-848E-562F90AF23A6}" type="sibTrans" cxnId="{ECDA908E-6D19-4B52-B97C-2D803DE59D5B}">
      <dgm:prSet/>
      <dgm:spPr/>
      <dgm:t>
        <a:bodyPr/>
        <a:lstStyle/>
        <a:p>
          <a:endParaRPr lang="ru-RU"/>
        </a:p>
      </dgm:t>
    </dgm:pt>
    <dgm:pt modelId="{DF6C2CFF-0F67-4F9D-9E97-0EACF0FC63E4}">
      <dgm:prSet phldrT="[Текст]"/>
      <dgm:spPr/>
      <dgm:t>
        <a:bodyPr/>
        <a:lstStyle/>
        <a:p>
          <a:pPr algn="r"/>
          <a:endParaRPr lang="ru-RU" dirty="0" smtClean="0"/>
        </a:p>
      </dgm:t>
    </dgm:pt>
    <dgm:pt modelId="{DB067340-9C2B-4A68-81EB-418C721DB93D}" type="parTrans" cxnId="{BE00AD18-8604-4F06-AC58-7534009FA21A}">
      <dgm:prSet/>
      <dgm:spPr/>
      <dgm:t>
        <a:bodyPr/>
        <a:lstStyle/>
        <a:p>
          <a:endParaRPr lang="ru-RU"/>
        </a:p>
      </dgm:t>
    </dgm:pt>
    <dgm:pt modelId="{E3EA267A-5F14-489B-BA98-8435D75F062B}" type="sibTrans" cxnId="{BE00AD18-8604-4F06-AC58-7534009FA21A}">
      <dgm:prSet/>
      <dgm:spPr/>
      <dgm:t>
        <a:bodyPr/>
        <a:lstStyle/>
        <a:p>
          <a:endParaRPr lang="ru-RU"/>
        </a:p>
      </dgm:t>
    </dgm:pt>
    <dgm:pt modelId="{EE91A628-F671-431C-8619-12916BE603F7}">
      <dgm:prSet custT="1"/>
      <dgm:spPr/>
      <dgm:t>
        <a:bodyPr/>
        <a:lstStyle/>
        <a:p>
          <a:r>
            <a:rPr lang="ru-RU" sz="1800" b="1" dirty="0" smtClean="0"/>
            <a:t>КОМИССИЯ 1</a:t>
          </a:r>
          <a:endParaRPr lang="ru-RU" sz="1800" b="1" dirty="0"/>
        </a:p>
      </dgm:t>
    </dgm:pt>
    <dgm:pt modelId="{98401E27-5519-4CAA-B0FF-261A4ED59537}" type="parTrans" cxnId="{67F794A4-C167-4811-87F1-A9A688B1634C}">
      <dgm:prSet/>
      <dgm:spPr>
        <a:ln w="53975">
          <a:solidFill>
            <a:srgbClr val="39B0C4"/>
          </a:solidFill>
          <a:tailEnd type="oval"/>
        </a:ln>
      </dgm:spPr>
      <dgm:t>
        <a:bodyPr/>
        <a:lstStyle/>
        <a:p>
          <a:endParaRPr lang="ru-RU"/>
        </a:p>
      </dgm:t>
    </dgm:pt>
    <dgm:pt modelId="{B132BBEE-90A8-437A-A974-AEDD971E2FD9}" type="sibTrans" cxnId="{67F794A4-C167-4811-87F1-A9A688B1634C}">
      <dgm:prSet/>
      <dgm:spPr/>
      <dgm:t>
        <a:bodyPr/>
        <a:lstStyle/>
        <a:p>
          <a:endParaRPr lang="ru-RU"/>
        </a:p>
      </dgm:t>
    </dgm:pt>
    <dgm:pt modelId="{10AECEFE-CE4C-4990-A68D-A2221C8323E0}">
      <dgm:prSet custT="1"/>
      <dgm:spPr/>
      <dgm:t>
        <a:bodyPr/>
        <a:lstStyle/>
        <a:p>
          <a:r>
            <a:rPr lang="ru-RU" sz="1800" b="1" dirty="0" smtClean="0"/>
            <a:t>КОМИССИЯ 4</a:t>
          </a:r>
          <a:endParaRPr lang="ru-RU" sz="1800" dirty="0"/>
        </a:p>
      </dgm:t>
    </dgm:pt>
    <dgm:pt modelId="{7839C201-14F2-422D-9B46-54DF37F28DBC}" type="parTrans" cxnId="{4B22CFFD-EB6D-4492-A9D8-0D22566AE93A}">
      <dgm:prSet/>
      <dgm:spPr>
        <a:ln w="53975">
          <a:solidFill>
            <a:srgbClr val="39B0C4"/>
          </a:solidFill>
          <a:headEnd type="oval"/>
          <a:tailEnd type="oval"/>
        </a:ln>
      </dgm:spPr>
      <dgm:t>
        <a:bodyPr/>
        <a:lstStyle/>
        <a:p>
          <a:endParaRPr lang="ru-RU"/>
        </a:p>
      </dgm:t>
    </dgm:pt>
    <dgm:pt modelId="{65DE298B-78A2-4FE7-8848-41DB2FB63DBE}" type="sibTrans" cxnId="{4B22CFFD-EB6D-4492-A9D8-0D22566AE93A}">
      <dgm:prSet/>
      <dgm:spPr/>
      <dgm:t>
        <a:bodyPr/>
        <a:lstStyle/>
        <a:p>
          <a:endParaRPr lang="ru-RU"/>
        </a:p>
      </dgm:t>
    </dgm:pt>
    <dgm:pt modelId="{E3E78058-810F-4B5D-9A58-F88EFE6C5BC5}">
      <dgm:prSet custT="1"/>
      <dgm:spPr/>
      <dgm:t>
        <a:bodyPr/>
        <a:lstStyle/>
        <a:p>
          <a:r>
            <a:rPr lang="ru-RU" sz="1800" b="1" dirty="0" smtClean="0"/>
            <a:t>КОМИССИЯ 3</a:t>
          </a:r>
          <a:endParaRPr lang="ru-RU" sz="1800" dirty="0"/>
        </a:p>
      </dgm:t>
    </dgm:pt>
    <dgm:pt modelId="{CF85E68B-895D-4445-B342-B7A588C9B526}" type="parTrans" cxnId="{1D9D335C-4F7E-43AC-AD83-5C99DA056364}">
      <dgm:prSet/>
      <dgm:spPr>
        <a:ln w="53975">
          <a:solidFill>
            <a:srgbClr val="39B0C4"/>
          </a:solidFill>
          <a:tailEnd type="oval"/>
        </a:ln>
      </dgm:spPr>
      <dgm:t>
        <a:bodyPr/>
        <a:lstStyle/>
        <a:p>
          <a:endParaRPr lang="ru-RU"/>
        </a:p>
      </dgm:t>
    </dgm:pt>
    <dgm:pt modelId="{D42FF61C-8C53-48F9-A18C-A58186882AB2}" type="sibTrans" cxnId="{1D9D335C-4F7E-43AC-AD83-5C99DA056364}">
      <dgm:prSet/>
      <dgm:spPr/>
      <dgm:t>
        <a:bodyPr/>
        <a:lstStyle/>
        <a:p>
          <a:endParaRPr lang="ru-RU"/>
        </a:p>
      </dgm:t>
    </dgm:pt>
    <dgm:pt modelId="{8A14C25F-89B4-4B3C-8884-3DCA77B5C333}">
      <dgm:prSet phldrT="[Текст]" phldr="1"/>
      <dgm:spPr/>
      <dgm:t>
        <a:bodyPr/>
        <a:lstStyle/>
        <a:p>
          <a:endParaRPr lang="ru-RU" dirty="0"/>
        </a:p>
      </dgm:t>
    </dgm:pt>
    <dgm:pt modelId="{8CA87C32-2C11-4B62-8882-23C80CCD56CC}" type="sibTrans" cxnId="{1844CDA3-150D-41CB-971D-DD8D4980F3CD}">
      <dgm:prSet/>
      <dgm:spPr/>
      <dgm:t>
        <a:bodyPr/>
        <a:lstStyle/>
        <a:p>
          <a:endParaRPr lang="ru-RU"/>
        </a:p>
      </dgm:t>
    </dgm:pt>
    <dgm:pt modelId="{9C66813B-C445-44E5-9E1F-0552095196B1}" type="parTrans" cxnId="{1844CDA3-150D-41CB-971D-DD8D4980F3CD}">
      <dgm:prSet/>
      <dgm:spPr/>
      <dgm:t>
        <a:bodyPr/>
        <a:lstStyle/>
        <a:p>
          <a:endParaRPr lang="ru-RU"/>
        </a:p>
      </dgm:t>
    </dgm:pt>
    <dgm:pt modelId="{C85D168B-B511-44DB-A55F-DD380A4BC24F}">
      <dgm:prSet custT="1"/>
      <dgm:spPr/>
      <dgm:t>
        <a:bodyPr/>
        <a:lstStyle/>
        <a:p>
          <a:r>
            <a:rPr lang="ru-RU" sz="1800" b="1" dirty="0" smtClean="0"/>
            <a:t>КОМИССИЯ 2</a:t>
          </a:r>
          <a:endParaRPr lang="ru-RU" sz="1800" dirty="0"/>
        </a:p>
      </dgm:t>
    </dgm:pt>
    <dgm:pt modelId="{5EA1B6DE-FA34-4DB6-86C9-3D466909DBBB}" type="parTrans" cxnId="{E2033FFC-31F0-4E63-BA32-D0BC0E2B5459}">
      <dgm:prSet/>
      <dgm:spPr>
        <a:ln w="53975">
          <a:solidFill>
            <a:srgbClr val="39B0C4"/>
          </a:solidFill>
          <a:tailEnd type="oval"/>
        </a:ln>
      </dgm:spPr>
      <dgm:t>
        <a:bodyPr/>
        <a:lstStyle/>
        <a:p>
          <a:endParaRPr lang="ru-RU"/>
        </a:p>
      </dgm:t>
    </dgm:pt>
    <dgm:pt modelId="{0854BB1C-C19C-4F25-A62C-56A2FBFFBE5E}" type="sibTrans" cxnId="{E2033FFC-31F0-4E63-BA32-D0BC0E2B5459}">
      <dgm:prSet/>
      <dgm:spPr/>
      <dgm:t>
        <a:bodyPr/>
        <a:lstStyle/>
        <a:p>
          <a:endParaRPr lang="ru-RU"/>
        </a:p>
      </dgm:t>
    </dgm:pt>
    <dgm:pt modelId="{97C47EFF-8D3F-4558-A588-ADA47E9DA50F}">
      <dgm:prSet phldrT="[Текст]"/>
      <dgm:spPr/>
      <dgm:t>
        <a:bodyPr/>
        <a:lstStyle/>
        <a:p>
          <a:endParaRPr lang="ru-RU" dirty="0"/>
        </a:p>
      </dgm:t>
    </dgm:pt>
    <dgm:pt modelId="{56E9402D-33E6-4663-B094-AA9F1E1A525F}" type="sibTrans" cxnId="{D806B50C-9C7D-4253-8CCC-8D94F5C972AF}">
      <dgm:prSet/>
      <dgm:spPr/>
      <dgm:t>
        <a:bodyPr/>
        <a:lstStyle/>
        <a:p>
          <a:endParaRPr lang="ru-RU"/>
        </a:p>
      </dgm:t>
    </dgm:pt>
    <dgm:pt modelId="{EC4192FF-2B21-405C-AE7E-290CB4EAB4B4}" type="parTrans" cxnId="{D806B50C-9C7D-4253-8CCC-8D94F5C972AF}">
      <dgm:prSet/>
      <dgm:spPr/>
      <dgm:t>
        <a:bodyPr/>
        <a:lstStyle/>
        <a:p>
          <a:endParaRPr lang="ru-RU"/>
        </a:p>
      </dgm:t>
    </dgm:pt>
    <dgm:pt modelId="{33EF5632-4C04-4229-BCFE-C24474CB7F03}" type="pres">
      <dgm:prSet presAssocID="{4BA9621E-4602-4A74-8BE9-F6E8F82F8D3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5CDA15-E48E-48D9-81E0-74F7A550EAFE}" type="pres">
      <dgm:prSet presAssocID="{4BA9621E-4602-4A74-8BE9-F6E8F82F8D35}" presName="hierFlow" presStyleCnt="0"/>
      <dgm:spPr/>
    </dgm:pt>
    <dgm:pt modelId="{576C235C-062B-47BA-B4C6-16C63BA43C51}" type="pres">
      <dgm:prSet presAssocID="{4BA9621E-4602-4A74-8BE9-F6E8F82F8D35}" presName="firstBuf" presStyleCnt="0"/>
      <dgm:spPr/>
    </dgm:pt>
    <dgm:pt modelId="{5CF85EFE-C941-4A72-9F89-3A974797E9F6}" type="pres">
      <dgm:prSet presAssocID="{4BA9621E-4602-4A74-8BE9-F6E8F82F8D3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0D0659A-84D8-43BB-A92D-33E876903327}" type="pres">
      <dgm:prSet presAssocID="{0584501D-B2FE-447E-8F2C-1CD9F269C8C1}" presName="Name14" presStyleCnt="0"/>
      <dgm:spPr/>
    </dgm:pt>
    <dgm:pt modelId="{C73740FC-57D9-4565-95D6-771AF4DEC09A}" type="pres">
      <dgm:prSet presAssocID="{0584501D-B2FE-447E-8F2C-1CD9F269C8C1}" presName="level1Shape" presStyleLbl="node0" presStyleIdx="0" presStyleCnt="1" custScaleX="220331" custScaleY="148583" custLinFactX="-143516" custLinFactNeighborX="-200000" custLinFactNeighborY="9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C6D4A6-13FC-4C5A-9736-2B74E3A2A6B3}" type="pres">
      <dgm:prSet presAssocID="{0584501D-B2FE-447E-8F2C-1CD9F269C8C1}" presName="hierChild2" presStyleCnt="0"/>
      <dgm:spPr/>
    </dgm:pt>
    <dgm:pt modelId="{4C39FC2C-EBC6-4AF7-863E-32301E8B68EB}" type="pres">
      <dgm:prSet presAssocID="{D21937AD-03D5-4ED4-83F3-4799ECA258C7}" presName="Name19" presStyleLbl="parChTrans1D2" presStyleIdx="0" presStyleCnt="1"/>
      <dgm:spPr/>
      <dgm:t>
        <a:bodyPr/>
        <a:lstStyle/>
        <a:p>
          <a:endParaRPr lang="ru-RU"/>
        </a:p>
      </dgm:t>
    </dgm:pt>
    <dgm:pt modelId="{BFCD1567-EEA9-4865-8317-FCF3A56E4944}" type="pres">
      <dgm:prSet presAssocID="{625236BD-7890-4B7F-85F9-FBF400CEBB21}" presName="Name21" presStyleCnt="0"/>
      <dgm:spPr/>
    </dgm:pt>
    <dgm:pt modelId="{EA1024DF-5CE6-4D99-A1E0-7DFCE727AB59}" type="pres">
      <dgm:prSet presAssocID="{625236BD-7890-4B7F-85F9-FBF400CEBB21}" presName="level2Shape" presStyleLbl="node2" presStyleIdx="0" presStyleCnt="1" custScaleX="220915" custScaleY="141115" custLinFactX="-143808" custLinFactNeighborX="-200000" custLinFactNeighborY="27877"/>
      <dgm:spPr/>
      <dgm:t>
        <a:bodyPr/>
        <a:lstStyle/>
        <a:p>
          <a:endParaRPr lang="ru-RU"/>
        </a:p>
      </dgm:t>
    </dgm:pt>
    <dgm:pt modelId="{E94167DF-91B9-41B3-BE50-EC5A11D0B0D7}" type="pres">
      <dgm:prSet presAssocID="{625236BD-7890-4B7F-85F9-FBF400CEBB21}" presName="hierChild3" presStyleCnt="0"/>
      <dgm:spPr/>
    </dgm:pt>
    <dgm:pt modelId="{0AE9CCFD-BDD2-4E2F-BFB0-8F4069813217}" type="pres">
      <dgm:prSet presAssocID="{98401E27-5519-4CAA-B0FF-261A4ED59537}" presName="Name19" presStyleLbl="parChTrans1D3" presStyleIdx="0" presStyleCnt="4"/>
      <dgm:spPr/>
      <dgm:t>
        <a:bodyPr/>
        <a:lstStyle/>
        <a:p>
          <a:endParaRPr lang="ru-RU"/>
        </a:p>
      </dgm:t>
    </dgm:pt>
    <dgm:pt modelId="{CA8E390A-8164-493F-8906-CF56CC387437}" type="pres">
      <dgm:prSet presAssocID="{EE91A628-F671-431C-8619-12916BE603F7}" presName="Name21" presStyleCnt="0"/>
      <dgm:spPr/>
    </dgm:pt>
    <dgm:pt modelId="{69433730-4D0F-48B4-8A54-21FEB2B1ED5C}" type="pres">
      <dgm:prSet presAssocID="{EE91A628-F671-431C-8619-12916BE603F7}" presName="level2Shape" presStyleLbl="node3" presStyleIdx="0" presStyleCnt="4" custLinFactNeighborX="14434" custLinFactNeighborY="78817"/>
      <dgm:spPr/>
      <dgm:t>
        <a:bodyPr/>
        <a:lstStyle/>
        <a:p>
          <a:endParaRPr lang="ru-RU"/>
        </a:p>
      </dgm:t>
    </dgm:pt>
    <dgm:pt modelId="{89CDDC1A-4F4E-46AC-9615-3A9AE714FD5C}" type="pres">
      <dgm:prSet presAssocID="{EE91A628-F671-431C-8619-12916BE603F7}" presName="hierChild3" presStyleCnt="0"/>
      <dgm:spPr/>
    </dgm:pt>
    <dgm:pt modelId="{E7EFDAD9-C5DE-437E-914C-78B058BA2390}" type="pres">
      <dgm:prSet presAssocID="{5EA1B6DE-FA34-4DB6-86C9-3D466909DBBB}" presName="Name19" presStyleLbl="parChTrans1D3" presStyleIdx="1" presStyleCnt="4"/>
      <dgm:spPr/>
      <dgm:t>
        <a:bodyPr/>
        <a:lstStyle/>
        <a:p>
          <a:endParaRPr lang="ru-RU"/>
        </a:p>
      </dgm:t>
    </dgm:pt>
    <dgm:pt modelId="{0D97A415-F46E-47EF-9BE4-50507C64DB21}" type="pres">
      <dgm:prSet presAssocID="{C85D168B-B511-44DB-A55F-DD380A4BC24F}" presName="Name21" presStyleCnt="0"/>
      <dgm:spPr/>
    </dgm:pt>
    <dgm:pt modelId="{48E9748D-F846-4F78-B6F7-EB79ADCC1FE0}" type="pres">
      <dgm:prSet presAssocID="{C85D168B-B511-44DB-A55F-DD380A4BC24F}" presName="level2Shape" presStyleLbl="node3" presStyleIdx="1" presStyleCnt="4" custLinFactNeighborX="14244" custLinFactNeighborY="86676"/>
      <dgm:spPr/>
      <dgm:t>
        <a:bodyPr/>
        <a:lstStyle/>
        <a:p>
          <a:endParaRPr lang="ru-RU"/>
        </a:p>
      </dgm:t>
    </dgm:pt>
    <dgm:pt modelId="{8C406C67-ECFB-4C06-9DE4-8F0697EA77AF}" type="pres">
      <dgm:prSet presAssocID="{C85D168B-B511-44DB-A55F-DD380A4BC24F}" presName="hierChild3" presStyleCnt="0"/>
      <dgm:spPr/>
    </dgm:pt>
    <dgm:pt modelId="{A242A6F7-D699-4984-8330-FC4C2BBF96EF}" type="pres">
      <dgm:prSet presAssocID="{CF85E68B-895D-4445-B342-B7A588C9B526}" presName="Name19" presStyleLbl="parChTrans1D3" presStyleIdx="2" presStyleCnt="4"/>
      <dgm:spPr/>
      <dgm:t>
        <a:bodyPr/>
        <a:lstStyle/>
        <a:p>
          <a:endParaRPr lang="ru-RU"/>
        </a:p>
      </dgm:t>
    </dgm:pt>
    <dgm:pt modelId="{16200D2B-D899-4FA9-8F0C-2A765AFC6BFA}" type="pres">
      <dgm:prSet presAssocID="{E3E78058-810F-4B5D-9A58-F88EFE6C5BC5}" presName="Name21" presStyleCnt="0"/>
      <dgm:spPr/>
    </dgm:pt>
    <dgm:pt modelId="{F54BA8EF-0AD4-4C75-B0E1-F230981E0B83}" type="pres">
      <dgm:prSet presAssocID="{E3E78058-810F-4B5D-9A58-F88EFE6C5BC5}" presName="level2Shape" presStyleLbl="node3" presStyleIdx="2" presStyleCnt="4" custLinFactNeighborX="6889" custLinFactNeighborY="66134"/>
      <dgm:spPr/>
      <dgm:t>
        <a:bodyPr/>
        <a:lstStyle/>
        <a:p>
          <a:endParaRPr lang="ru-RU"/>
        </a:p>
      </dgm:t>
    </dgm:pt>
    <dgm:pt modelId="{721B9399-5198-4A1A-8A3E-9BC30B1463D4}" type="pres">
      <dgm:prSet presAssocID="{E3E78058-810F-4B5D-9A58-F88EFE6C5BC5}" presName="hierChild3" presStyleCnt="0"/>
      <dgm:spPr/>
    </dgm:pt>
    <dgm:pt modelId="{54655E25-2B57-4104-AD08-C3A763AB5432}" type="pres">
      <dgm:prSet presAssocID="{7839C201-14F2-422D-9B46-54DF37F28DBC}" presName="Name19" presStyleLbl="parChTrans1D3" presStyleIdx="3" presStyleCnt="4"/>
      <dgm:spPr/>
      <dgm:t>
        <a:bodyPr/>
        <a:lstStyle/>
        <a:p>
          <a:endParaRPr lang="ru-RU"/>
        </a:p>
      </dgm:t>
    </dgm:pt>
    <dgm:pt modelId="{4B5A3A6F-90CA-4B08-BB3A-D77E3FA2E8A6}" type="pres">
      <dgm:prSet presAssocID="{10AECEFE-CE4C-4990-A68D-A2221C8323E0}" presName="Name21" presStyleCnt="0"/>
      <dgm:spPr/>
    </dgm:pt>
    <dgm:pt modelId="{6D8505CF-CE83-403B-8477-B0C731F2243B}" type="pres">
      <dgm:prSet presAssocID="{10AECEFE-CE4C-4990-A68D-A2221C8323E0}" presName="level2Shape" presStyleLbl="node3" presStyleIdx="3" presStyleCnt="4" custLinFactNeighborX="-3020" custLinFactNeighborY="73381"/>
      <dgm:spPr/>
      <dgm:t>
        <a:bodyPr/>
        <a:lstStyle/>
        <a:p>
          <a:endParaRPr lang="ru-RU"/>
        </a:p>
      </dgm:t>
    </dgm:pt>
    <dgm:pt modelId="{F54466DD-B740-4BB1-8F6E-8FE5C33A0571}" type="pres">
      <dgm:prSet presAssocID="{10AECEFE-CE4C-4990-A68D-A2221C8323E0}" presName="hierChild3" presStyleCnt="0"/>
      <dgm:spPr/>
    </dgm:pt>
    <dgm:pt modelId="{BACC269C-E34C-44EB-9139-C70CF86BE1B3}" type="pres">
      <dgm:prSet presAssocID="{4BA9621E-4602-4A74-8BE9-F6E8F82F8D35}" presName="bgShapesFlow" presStyleCnt="0"/>
      <dgm:spPr/>
    </dgm:pt>
    <dgm:pt modelId="{36B64F51-3817-4493-A2F0-F0E82EC0BDF4}" type="pres">
      <dgm:prSet presAssocID="{DF6C2CFF-0F67-4F9D-9E97-0EACF0FC63E4}" presName="rectComp" presStyleCnt="0"/>
      <dgm:spPr/>
    </dgm:pt>
    <dgm:pt modelId="{3D15734A-34A0-421B-A76F-D6A6725BE5BB}" type="pres">
      <dgm:prSet presAssocID="{DF6C2CFF-0F67-4F9D-9E97-0EACF0FC63E4}" presName="bgRect" presStyleLbl="bgShp" presStyleIdx="0" presStyleCnt="3" custScaleY="158101" custLinFactNeighborX="-1446" custLinFactNeighborY="571"/>
      <dgm:spPr/>
      <dgm:t>
        <a:bodyPr/>
        <a:lstStyle/>
        <a:p>
          <a:endParaRPr lang="ru-RU"/>
        </a:p>
      </dgm:t>
    </dgm:pt>
    <dgm:pt modelId="{BD7C79A7-ADFE-4080-BB7D-1B872218BB67}" type="pres">
      <dgm:prSet presAssocID="{DF6C2CFF-0F67-4F9D-9E97-0EACF0FC63E4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582AC-FB52-4FAC-88E6-2A922233BF64}" type="pres">
      <dgm:prSet presAssocID="{DF6C2CFF-0F67-4F9D-9E97-0EACF0FC63E4}" presName="spComp" presStyleCnt="0"/>
      <dgm:spPr/>
    </dgm:pt>
    <dgm:pt modelId="{33CFB0A0-73F5-4117-9FC2-ED0F0684B5BF}" type="pres">
      <dgm:prSet presAssocID="{DF6C2CFF-0F67-4F9D-9E97-0EACF0FC63E4}" presName="vSp" presStyleCnt="0"/>
      <dgm:spPr/>
    </dgm:pt>
    <dgm:pt modelId="{FABD4B34-1D71-4ED3-B470-0CF6FB3EAB2A}" type="pres">
      <dgm:prSet presAssocID="{8A14C25F-89B4-4B3C-8884-3DCA77B5C333}" presName="rectComp" presStyleCnt="0"/>
      <dgm:spPr/>
    </dgm:pt>
    <dgm:pt modelId="{1AA05371-5238-456E-A464-32451AF4FEEA}" type="pres">
      <dgm:prSet presAssocID="{8A14C25F-89B4-4B3C-8884-3DCA77B5C333}" presName="bgRect" presStyleLbl="bgShp" presStyleIdx="1" presStyleCnt="3" custScaleY="146410"/>
      <dgm:spPr/>
      <dgm:t>
        <a:bodyPr/>
        <a:lstStyle/>
        <a:p>
          <a:endParaRPr lang="ru-RU"/>
        </a:p>
      </dgm:t>
    </dgm:pt>
    <dgm:pt modelId="{5D0F3EDD-E736-416E-BFB6-03795C3C8A2D}" type="pres">
      <dgm:prSet presAssocID="{8A14C25F-89B4-4B3C-8884-3DCA77B5C33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CEC92-4307-481C-AA86-1049CAB4E0E2}" type="pres">
      <dgm:prSet presAssocID="{8A14C25F-89B4-4B3C-8884-3DCA77B5C333}" presName="spComp" presStyleCnt="0"/>
      <dgm:spPr/>
    </dgm:pt>
    <dgm:pt modelId="{564804FC-D4CD-4EF1-9C9B-AC8BDF2BADD7}" type="pres">
      <dgm:prSet presAssocID="{8A14C25F-89B4-4B3C-8884-3DCA77B5C333}" presName="vSp" presStyleCnt="0"/>
      <dgm:spPr/>
    </dgm:pt>
    <dgm:pt modelId="{793B9156-59E4-4098-84AD-B312FE477CA8}" type="pres">
      <dgm:prSet presAssocID="{97C47EFF-8D3F-4558-A588-ADA47E9DA50F}" presName="rectComp" presStyleCnt="0"/>
      <dgm:spPr/>
    </dgm:pt>
    <dgm:pt modelId="{298750E8-E98B-44D7-A781-70175700ADB9}" type="pres">
      <dgm:prSet presAssocID="{97C47EFF-8D3F-4558-A588-ADA47E9DA50F}" presName="bgRect" presStyleLbl="bgShp" presStyleIdx="2" presStyleCnt="3" custLinFactNeighborX="28" custLinFactNeighborY="-936"/>
      <dgm:spPr/>
      <dgm:t>
        <a:bodyPr/>
        <a:lstStyle/>
        <a:p>
          <a:endParaRPr lang="ru-RU"/>
        </a:p>
      </dgm:t>
    </dgm:pt>
    <dgm:pt modelId="{DE8EA14E-6976-4599-98FD-F9C42DA63A8E}" type="pres">
      <dgm:prSet presAssocID="{97C47EFF-8D3F-4558-A588-ADA47E9DA50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FE7FAE-02FB-47DC-98EC-756316C1261B}" type="presOf" srcId="{8A14C25F-89B4-4B3C-8884-3DCA77B5C333}" destId="{5D0F3EDD-E736-416E-BFB6-03795C3C8A2D}" srcOrd="1" destOrd="0" presId="urn:microsoft.com/office/officeart/2005/8/layout/hierarchy6"/>
    <dgm:cxn modelId="{06C425B4-882A-4A4E-9AAE-DAA9ACE8EC41}" type="presOf" srcId="{5EA1B6DE-FA34-4DB6-86C9-3D466909DBBB}" destId="{E7EFDAD9-C5DE-437E-914C-78B058BA2390}" srcOrd="0" destOrd="0" presId="urn:microsoft.com/office/officeart/2005/8/layout/hierarchy6"/>
    <dgm:cxn modelId="{3337A93B-13E2-4371-942E-41393AE165B4}" type="presOf" srcId="{7839C201-14F2-422D-9B46-54DF37F28DBC}" destId="{54655E25-2B57-4104-AD08-C3A763AB5432}" srcOrd="0" destOrd="0" presId="urn:microsoft.com/office/officeart/2005/8/layout/hierarchy6"/>
    <dgm:cxn modelId="{ECDA908E-6D19-4B52-B97C-2D803DE59D5B}" srcId="{0584501D-B2FE-447E-8F2C-1CD9F269C8C1}" destId="{625236BD-7890-4B7F-85F9-FBF400CEBB21}" srcOrd="0" destOrd="0" parTransId="{D21937AD-03D5-4ED4-83F3-4799ECA258C7}" sibTransId="{BBFC0194-83FB-4C89-848E-562F90AF23A6}"/>
    <dgm:cxn modelId="{6B8F1C3E-CEB3-4DD6-8404-EDA28BCA47BC}" type="presOf" srcId="{0584501D-B2FE-447E-8F2C-1CD9F269C8C1}" destId="{C73740FC-57D9-4565-95D6-771AF4DEC09A}" srcOrd="0" destOrd="0" presId="urn:microsoft.com/office/officeart/2005/8/layout/hierarchy6"/>
    <dgm:cxn modelId="{E8594DA9-C12B-4545-A295-3D6C48DA44DD}" type="presOf" srcId="{CF85E68B-895D-4445-B342-B7A588C9B526}" destId="{A242A6F7-D699-4984-8330-FC4C2BBF96EF}" srcOrd="0" destOrd="0" presId="urn:microsoft.com/office/officeart/2005/8/layout/hierarchy6"/>
    <dgm:cxn modelId="{0D256D4F-9D27-400A-A4FC-7EF59D600587}" srcId="{4BA9621E-4602-4A74-8BE9-F6E8F82F8D35}" destId="{0584501D-B2FE-447E-8F2C-1CD9F269C8C1}" srcOrd="0" destOrd="0" parTransId="{DB489437-0BE6-452E-A521-3DA7C76F9DF7}" sibTransId="{4D0F2827-D11A-4BDD-ACBE-84CAE1FD5F04}"/>
    <dgm:cxn modelId="{BE00AD18-8604-4F06-AC58-7534009FA21A}" srcId="{4BA9621E-4602-4A74-8BE9-F6E8F82F8D35}" destId="{DF6C2CFF-0F67-4F9D-9E97-0EACF0FC63E4}" srcOrd="1" destOrd="0" parTransId="{DB067340-9C2B-4A68-81EB-418C721DB93D}" sibTransId="{E3EA267A-5F14-489B-BA98-8435D75F062B}"/>
    <dgm:cxn modelId="{E2033FFC-31F0-4E63-BA32-D0BC0E2B5459}" srcId="{625236BD-7890-4B7F-85F9-FBF400CEBB21}" destId="{C85D168B-B511-44DB-A55F-DD380A4BC24F}" srcOrd="1" destOrd="0" parTransId="{5EA1B6DE-FA34-4DB6-86C9-3D466909DBBB}" sibTransId="{0854BB1C-C19C-4F25-A62C-56A2FBFFBE5E}"/>
    <dgm:cxn modelId="{E5DE9536-43E3-47F6-8BFD-0ACDA6FA2616}" type="presOf" srcId="{DF6C2CFF-0F67-4F9D-9E97-0EACF0FC63E4}" destId="{BD7C79A7-ADFE-4080-BB7D-1B872218BB67}" srcOrd="1" destOrd="0" presId="urn:microsoft.com/office/officeart/2005/8/layout/hierarchy6"/>
    <dgm:cxn modelId="{D806B50C-9C7D-4253-8CCC-8D94F5C972AF}" srcId="{4BA9621E-4602-4A74-8BE9-F6E8F82F8D35}" destId="{97C47EFF-8D3F-4558-A588-ADA47E9DA50F}" srcOrd="3" destOrd="0" parTransId="{EC4192FF-2B21-405C-AE7E-290CB4EAB4B4}" sibTransId="{56E9402D-33E6-4663-B094-AA9F1E1A525F}"/>
    <dgm:cxn modelId="{1D9D335C-4F7E-43AC-AD83-5C99DA056364}" srcId="{625236BD-7890-4B7F-85F9-FBF400CEBB21}" destId="{E3E78058-810F-4B5D-9A58-F88EFE6C5BC5}" srcOrd="2" destOrd="0" parTransId="{CF85E68B-895D-4445-B342-B7A588C9B526}" sibTransId="{D42FF61C-8C53-48F9-A18C-A58186882AB2}"/>
    <dgm:cxn modelId="{0C81BABA-AA40-485D-BA72-AF18C8F87478}" type="presOf" srcId="{625236BD-7890-4B7F-85F9-FBF400CEBB21}" destId="{EA1024DF-5CE6-4D99-A1E0-7DFCE727AB59}" srcOrd="0" destOrd="0" presId="urn:microsoft.com/office/officeart/2005/8/layout/hierarchy6"/>
    <dgm:cxn modelId="{67F794A4-C167-4811-87F1-A9A688B1634C}" srcId="{625236BD-7890-4B7F-85F9-FBF400CEBB21}" destId="{EE91A628-F671-431C-8619-12916BE603F7}" srcOrd="0" destOrd="0" parTransId="{98401E27-5519-4CAA-B0FF-261A4ED59537}" sibTransId="{B132BBEE-90A8-437A-A974-AEDD971E2FD9}"/>
    <dgm:cxn modelId="{1B6B8449-9904-4F62-A223-EA932B3411DD}" type="presOf" srcId="{10AECEFE-CE4C-4990-A68D-A2221C8323E0}" destId="{6D8505CF-CE83-403B-8477-B0C731F2243B}" srcOrd="0" destOrd="0" presId="urn:microsoft.com/office/officeart/2005/8/layout/hierarchy6"/>
    <dgm:cxn modelId="{9EA40D78-E3EB-4324-8546-E2D798005C32}" type="presOf" srcId="{EE91A628-F671-431C-8619-12916BE603F7}" destId="{69433730-4D0F-48B4-8A54-21FEB2B1ED5C}" srcOrd="0" destOrd="0" presId="urn:microsoft.com/office/officeart/2005/8/layout/hierarchy6"/>
    <dgm:cxn modelId="{06080B31-6096-4C38-A0F8-7F0F69268569}" type="presOf" srcId="{C85D168B-B511-44DB-A55F-DD380A4BC24F}" destId="{48E9748D-F846-4F78-B6F7-EB79ADCC1FE0}" srcOrd="0" destOrd="0" presId="urn:microsoft.com/office/officeart/2005/8/layout/hierarchy6"/>
    <dgm:cxn modelId="{69BAE36B-C19B-4C4F-9DDB-CBCC1211D258}" type="presOf" srcId="{97C47EFF-8D3F-4558-A588-ADA47E9DA50F}" destId="{298750E8-E98B-44D7-A781-70175700ADB9}" srcOrd="0" destOrd="0" presId="urn:microsoft.com/office/officeart/2005/8/layout/hierarchy6"/>
    <dgm:cxn modelId="{4B22CFFD-EB6D-4492-A9D8-0D22566AE93A}" srcId="{625236BD-7890-4B7F-85F9-FBF400CEBB21}" destId="{10AECEFE-CE4C-4990-A68D-A2221C8323E0}" srcOrd="3" destOrd="0" parTransId="{7839C201-14F2-422D-9B46-54DF37F28DBC}" sibTransId="{65DE298B-78A2-4FE7-8848-41DB2FB63DBE}"/>
    <dgm:cxn modelId="{09119D23-26E0-4A05-860C-9672CE5566D0}" type="presOf" srcId="{D21937AD-03D5-4ED4-83F3-4799ECA258C7}" destId="{4C39FC2C-EBC6-4AF7-863E-32301E8B68EB}" srcOrd="0" destOrd="0" presId="urn:microsoft.com/office/officeart/2005/8/layout/hierarchy6"/>
    <dgm:cxn modelId="{C2F6C4E0-A761-4F5A-9D48-4E47B696DA20}" type="presOf" srcId="{8A14C25F-89B4-4B3C-8884-3DCA77B5C333}" destId="{1AA05371-5238-456E-A464-32451AF4FEEA}" srcOrd="0" destOrd="0" presId="urn:microsoft.com/office/officeart/2005/8/layout/hierarchy6"/>
    <dgm:cxn modelId="{5DE11F23-D0F2-40AC-A0D7-1A5D6521D88B}" type="presOf" srcId="{98401E27-5519-4CAA-B0FF-261A4ED59537}" destId="{0AE9CCFD-BDD2-4E2F-BFB0-8F4069813217}" srcOrd="0" destOrd="0" presId="urn:microsoft.com/office/officeart/2005/8/layout/hierarchy6"/>
    <dgm:cxn modelId="{E5A6800D-7571-4B9C-B87B-8BE7DA530558}" type="presOf" srcId="{DF6C2CFF-0F67-4F9D-9E97-0EACF0FC63E4}" destId="{3D15734A-34A0-421B-A76F-D6A6725BE5BB}" srcOrd="0" destOrd="0" presId="urn:microsoft.com/office/officeart/2005/8/layout/hierarchy6"/>
    <dgm:cxn modelId="{FE2DD51E-6DEB-4A36-83FA-2BAE4F1C5D3D}" type="presOf" srcId="{97C47EFF-8D3F-4558-A588-ADA47E9DA50F}" destId="{DE8EA14E-6976-4599-98FD-F9C42DA63A8E}" srcOrd="1" destOrd="0" presId="urn:microsoft.com/office/officeart/2005/8/layout/hierarchy6"/>
    <dgm:cxn modelId="{9D5FBC7D-E488-4330-962E-614516A18215}" type="presOf" srcId="{E3E78058-810F-4B5D-9A58-F88EFE6C5BC5}" destId="{F54BA8EF-0AD4-4C75-B0E1-F230981E0B83}" srcOrd="0" destOrd="0" presId="urn:microsoft.com/office/officeart/2005/8/layout/hierarchy6"/>
    <dgm:cxn modelId="{1844CDA3-150D-41CB-971D-DD8D4980F3CD}" srcId="{4BA9621E-4602-4A74-8BE9-F6E8F82F8D35}" destId="{8A14C25F-89B4-4B3C-8884-3DCA77B5C333}" srcOrd="2" destOrd="0" parTransId="{9C66813B-C445-44E5-9E1F-0552095196B1}" sibTransId="{8CA87C32-2C11-4B62-8882-23C80CCD56CC}"/>
    <dgm:cxn modelId="{17442922-0F23-4BAE-9F97-DE6455E2CAB7}" type="presOf" srcId="{4BA9621E-4602-4A74-8BE9-F6E8F82F8D35}" destId="{33EF5632-4C04-4229-BCFE-C24474CB7F03}" srcOrd="0" destOrd="0" presId="urn:microsoft.com/office/officeart/2005/8/layout/hierarchy6"/>
    <dgm:cxn modelId="{C1628250-2E00-429F-A866-3D6058AC8062}" type="presParOf" srcId="{33EF5632-4C04-4229-BCFE-C24474CB7F03}" destId="{E55CDA15-E48E-48D9-81E0-74F7A550EAFE}" srcOrd="0" destOrd="0" presId="urn:microsoft.com/office/officeart/2005/8/layout/hierarchy6"/>
    <dgm:cxn modelId="{512D7BF2-9F6E-4B2C-95B9-EE9A969E12F1}" type="presParOf" srcId="{E55CDA15-E48E-48D9-81E0-74F7A550EAFE}" destId="{576C235C-062B-47BA-B4C6-16C63BA43C51}" srcOrd="0" destOrd="0" presId="urn:microsoft.com/office/officeart/2005/8/layout/hierarchy6"/>
    <dgm:cxn modelId="{4598C8A9-1FC9-4EDC-AB1B-1D62C7CA6692}" type="presParOf" srcId="{E55CDA15-E48E-48D9-81E0-74F7A550EAFE}" destId="{5CF85EFE-C941-4A72-9F89-3A974797E9F6}" srcOrd="1" destOrd="0" presId="urn:microsoft.com/office/officeart/2005/8/layout/hierarchy6"/>
    <dgm:cxn modelId="{D986FD4F-560A-45E4-A016-38748FAEA81D}" type="presParOf" srcId="{5CF85EFE-C941-4A72-9F89-3A974797E9F6}" destId="{D0D0659A-84D8-43BB-A92D-33E876903327}" srcOrd="0" destOrd="0" presId="urn:microsoft.com/office/officeart/2005/8/layout/hierarchy6"/>
    <dgm:cxn modelId="{54DC0702-E366-459F-8B2A-78BC69A1B741}" type="presParOf" srcId="{D0D0659A-84D8-43BB-A92D-33E876903327}" destId="{C73740FC-57D9-4565-95D6-771AF4DEC09A}" srcOrd="0" destOrd="0" presId="urn:microsoft.com/office/officeart/2005/8/layout/hierarchy6"/>
    <dgm:cxn modelId="{B1D52DE1-FEF1-417C-8F64-6F82FB4572EE}" type="presParOf" srcId="{D0D0659A-84D8-43BB-A92D-33E876903327}" destId="{88C6D4A6-13FC-4C5A-9736-2B74E3A2A6B3}" srcOrd="1" destOrd="0" presId="urn:microsoft.com/office/officeart/2005/8/layout/hierarchy6"/>
    <dgm:cxn modelId="{968ACC41-7F00-47C2-A7E0-6FAF654EA6C8}" type="presParOf" srcId="{88C6D4A6-13FC-4C5A-9736-2B74E3A2A6B3}" destId="{4C39FC2C-EBC6-4AF7-863E-32301E8B68EB}" srcOrd="0" destOrd="0" presId="urn:microsoft.com/office/officeart/2005/8/layout/hierarchy6"/>
    <dgm:cxn modelId="{191D4607-EC46-4698-9755-2F5FA59DDCF4}" type="presParOf" srcId="{88C6D4A6-13FC-4C5A-9736-2B74E3A2A6B3}" destId="{BFCD1567-EEA9-4865-8317-FCF3A56E4944}" srcOrd="1" destOrd="0" presId="urn:microsoft.com/office/officeart/2005/8/layout/hierarchy6"/>
    <dgm:cxn modelId="{5F0BC104-3DD4-4BDB-BC22-D74C81621BF2}" type="presParOf" srcId="{BFCD1567-EEA9-4865-8317-FCF3A56E4944}" destId="{EA1024DF-5CE6-4D99-A1E0-7DFCE727AB59}" srcOrd="0" destOrd="0" presId="urn:microsoft.com/office/officeart/2005/8/layout/hierarchy6"/>
    <dgm:cxn modelId="{91DD122E-1628-405C-AAC4-9D889AA127DE}" type="presParOf" srcId="{BFCD1567-EEA9-4865-8317-FCF3A56E4944}" destId="{E94167DF-91B9-41B3-BE50-EC5A11D0B0D7}" srcOrd="1" destOrd="0" presId="urn:microsoft.com/office/officeart/2005/8/layout/hierarchy6"/>
    <dgm:cxn modelId="{700737AD-1F3C-4EFD-82A4-591D4129A75E}" type="presParOf" srcId="{E94167DF-91B9-41B3-BE50-EC5A11D0B0D7}" destId="{0AE9CCFD-BDD2-4E2F-BFB0-8F4069813217}" srcOrd="0" destOrd="0" presId="urn:microsoft.com/office/officeart/2005/8/layout/hierarchy6"/>
    <dgm:cxn modelId="{52F07BB4-A237-416D-91F0-005BE7C96457}" type="presParOf" srcId="{E94167DF-91B9-41B3-BE50-EC5A11D0B0D7}" destId="{CA8E390A-8164-493F-8906-CF56CC387437}" srcOrd="1" destOrd="0" presId="urn:microsoft.com/office/officeart/2005/8/layout/hierarchy6"/>
    <dgm:cxn modelId="{8C1683CE-EE39-4650-B9F9-C3C53E97102E}" type="presParOf" srcId="{CA8E390A-8164-493F-8906-CF56CC387437}" destId="{69433730-4D0F-48B4-8A54-21FEB2B1ED5C}" srcOrd="0" destOrd="0" presId="urn:microsoft.com/office/officeart/2005/8/layout/hierarchy6"/>
    <dgm:cxn modelId="{23FE2FB9-4527-421E-A040-ED95C780C977}" type="presParOf" srcId="{CA8E390A-8164-493F-8906-CF56CC387437}" destId="{89CDDC1A-4F4E-46AC-9615-3A9AE714FD5C}" srcOrd="1" destOrd="0" presId="urn:microsoft.com/office/officeart/2005/8/layout/hierarchy6"/>
    <dgm:cxn modelId="{0A814015-CC0D-4222-BABF-0FE811872DF3}" type="presParOf" srcId="{E94167DF-91B9-41B3-BE50-EC5A11D0B0D7}" destId="{E7EFDAD9-C5DE-437E-914C-78B058BA2390}" srcOrd="2" destOrd="0" presId="urn:microsoft.com/office/officeart/2005/8/layout/hierarchy6"/>
    <dgm:cxn modelId="{D535E3BD-D7FB-4E35-9695-FE995613708B}" type="presParOf" srcId="{E94167DF-91B9-41B3-BE50-EC5A11D0B0D7}" destId="{0D97A415-F46E-47EF-9BE4-50507C64DB21}" srcOrd="3" destOrd="0" presId="urn:microsoft.com/office/officeart/2005/8/layout/hierarchy6"/>
    <dgm:cxn modelId="{1AB26911-EF3E-4428-9354-8B6FB9A26A60}" type="presParOf" srcId="{0D97A415-F46E-47EF-9BE4-50507C64DB21}" destId="{48E9748D-F846-4F78-B6F7-EB79ADCC1FE0}" srcOrd="0" destOrd="0" presId="urn:microsoft.com/office/officeart/2005/8/layout/hierarchy6"/>
    <dgm:cxn modelId="{31747494-3F0B-418C-B7D6-2289504B0601}" type="presParOf" srcId="{0D97A415-F46E-47EF-9BE4-50507C64DB21}" destId="{8C406C67-ECFB-4C06-9DE4-8F0697EA77AF}" srcOrd="1" destOrd="0" presId="urn:microsoft.com/office/officeart/2005/8/layout/hierarchy6"/>
    <dgm:cxn modelId="{F30F6CDE-3841-4275-8117-C8912F6C1B77}" type="presParOf" srcId="{E94167DF-91B9-41B3-BE50-EC5A11D0B0D7}" destId="{A242A6F7-D699-4984-8330-FC4C2BBF96EF}" srcOrd="4" destOrd="0" presId="urn:microsoft.com/office/officeart/2005/8/layout/hierarchy6"/>
    <dgm:cxn modelId="{4331CD51-D03C-457E-BB96-CC7D8C43D60B}" type="presParOf" srcId="{E94167DF-91B9-41B3-BE50-EC5A11D0B0D7}" destId="{16200D2B-D899-4FA9-8F0C-2A765AFC6BFA}" srcOrd="5" destOrd="0" presId="urn:microsoft.com/office/officeart/2005/8/layout/hierarchy6"/>
    <dgm:cxn modelId="{3BF26E26-CF89-471D-B26E-8FA70E6BD5E3}" type="presParOf" srcId="{16200D2B-D899-4FA9-8F0C-2A765AFC6BFA}" destId="{F54BA8EF-0AD4-4C75-B0E1-F230981E0B83}" srcOrd="0" destOrd="0" presId="urn:microsoft.com/office/officeart/2005/8/layout/hierarchy6"/>
    <dgm:cxn modelId="{CE944A04-555B-42BD-82AE-47B76B77848B}" type="presParOf" srcId="{16200D2B-D899-4FA9-8F0C-2A765AFC6BFA}" destId="{721B9399-5198-4A1A-8A3E-9BC30B1463D4}" srcOrd="1" destOrd="0" presId="urn:microsoft.com/office/officeart/2005/8/layout/hierarchy6"/>
    <dgm:cxn modelId="{BF325329-59FB-4A26-8893-1D4A34BC11E7}" type="presParOf" srcId="{E94167DF-91B9-41B3-BE50-EC5A11D0B0D7}" destId="{54655E25-2B57-4104-AD08-C3A763AB5432}" srcOrd="6" destOrd="0" presId="urn:microsoft.com/office/officeart/2005/8/layout/hierarchy6"/>
    <dgm:cxn modelId="{9F7405E0-D9E9-47C2-AED7-E4C9813A4477}" type="presParOf" srcId="{E94167DF-91B9-41B3-BE50-EC5A11D0B0D7}" destId="{4B5A3A6F-90CA-4B08-BB3A-D77E3FA2E8A6}" srcOrd="7" destOrd="0" presId="urn:microsoft.com/office/officeart/2005/8/layout/hierarchy6"/>
    <dgm:cxn modelId="{C2089879-06E3-41A4-A5D0-617BA5DE8146}" type="presParOf" srcId="{4B5A3A6F-90CA-4B08-BB3A-D77E3FA2E8A6}" destId="{6D8505CF-CE83-403B-8477-B0C731F2243B}" srcOrd="0" destOrd="0" presId="urn:microsoft.com/office/officeart/2005/8/layout/hierarchy6"/>
    <dgm:cxn modelId="{CCD6CC71-6732-4126-B722-415E699BAE2F}" type="presParOf" srcId="{4B5A3A6F-90CA-4B08-BB3A-D77E3FA2E8A6}" destId="{F54466DD-B740-4BB1-8F6E-8FE5C33A0571}" srcOrd="1" destOrd="0" presId="urn:microsoft.com/office/officeart/2005/8/layout/hierarchy6"/>
    <dgm:cxn modelId="{1BAF35C0-6725-4096-B886-3FD0640D899D}" type="presParOf" srcId="{33EF5632-4C04-4229-BCFE-C24474CB7F03}" destId="{BACC269C-E34C-44EB-9139-C70CF86BE1B3}" srcOrd="1" destOrd="0" presId="urn:microsoft.com/office/officeart/2005/8/layout/hierarchy6"/>
    <dgm:cxn modelId="{FE937D19-796F-4C10-9F0B-34406FE1BD1F}" type="presParOf" srcId="{BACC269C-E34C-44EB-9139-C70CF86BE1B3}" destId="{36B64F51-3817-4493-A2F0-F0E82EC0BDF4}" srcOrd="0" destOrd="0" presId="urn:microsoft.com/office/officeart/2005/8/layout/hierarchy6"/>
    <dgm:cxn modelId="{9063FF3C-2622-44A6-8C59-FAE31B037F4C}" type="presParOf" srcId="{36B64F51-3817-4493-A2F0-F0E82EC0BDF4}" destId="{3D15734A-34A0-421B-A76F-D6A6725BE5BB}" srcOrd="0" destOrd="0" presId="urn:microsoft.com/office/officeart/2005/8/layout/hierarchy6"/>
    <dgm:cxn modelId="{54032E4C-631E-46E1-96E7-4B97785F92F7}" type="presParOf" srcId="{36B64F51-3817-4493-A2F0-F0E82EC0BDF4}" destId="{BD7C79A7-ADFE-4080-BB7D-1B872218BB67}" srcOrd="1" destOrd="0" presId="urn:microsoft.com/office/officeart/2005/8/layout/hierarchy6"/>
    <dgm:cxn modelId="{E2B4224D-25D7-4776-873B-62FDBDFCB901}" type="presParOf" srcId="{BACC269C-E34C-44EB-9139-C70CF86BE1B3}" destId="{76A582AC-FB52-4FAC-88E6-2A922233BF64}" srcOrd="1" destOrd="0" presId="urn:microsoft.com/office/officeart/2005/8/layout/hierarchy6"/>
    <dgm:cxn modelId="{E1570C2E-2B26-44E6-8177-C7E466D141FE}" type="presParOf" srcId="{76A582AC-FB52-4FAC-88E6-2A922233BF64}" destId="{33CFB0A0-73F5-4117-9FC2-ED0F0684B5BF}" srcOrd="0" destOrd="0" presId="urn:microsoft.com/office/officeart/2005/8/layout/hierarchy6"/>
    <dgm:cxn modelId="{F3698B2C-AB23-467F-96BA-F2871D63DB91}" type="presParOf" srcId="{BACC269C-E34C-44EB-9139-C70CF86BE1B3}" destId="{FABD4B34-1D71-4ED3-B470-0CF6FB3EAB2A}" srcOrd="2" destOrd="0" presId="urn:microsoft.com/office/officeart/2005/8/layout/hierarchy6"/>
    <dgm:cxn modelId="{70F98155-1BB6-4270-A4EA-72633ED9A1D5}" type="presParOf" srcId="{FABD4B34-1D71-4ED3-B470-0CF6FB3EAB2A}" destId="{1AA05371-5238-456E-A464-32451AF4FEEA}" srcOrd="0" destOrd="0" presId="urn:microsoft.com/office/officeart/2005/8/layout/hierarchy6"/>
    <dgm:cxn modelId="{F5F3E147-860F-4250-A1B0-8A91E80A19FF}" type="presParOf" srcId="{FABD4B34-1D71-4ED3-B470-0CF6FB3EAB2A}" destId="{5D0F3EDD-E736-416E-BFB6-03795C3C8A2D}" srcOrd="1" destOrd="0" presId="urn:microsoft.com/office/officeart/2005/8/layout/hierarchy6"/>
    <dgm:cxn modelId="{9660D1A9-B119-459A-98A7-55B46D95AD3B}" type="presParOf" srcId="{BACC269C-E34C-44EB-9139-C70CF86BE1B3}" destId="{22CCEC92-4307-481C-AA86-1049CAB4E0E2}" srcOrd="3" destOrd="0" presId="urn:microsoft.com/office/officeart/2005/8/layout/hierarchy6"/>
    <dgm:cxn modelId="{CE442210-F34F-4C97-A74E-7FA4406D6E8B}" type="presParOf" srcId="{22CCEC92-4307-481C-AA86-1049CAB4E0E2}" destId="{564804FC-D4CD-4EF1-9C9B-AC8BDF2BADD7}" srcOrd="0" destOrd="0" presId="urn:microsoft.com/office/officeart/2005/8/layout/hierarchy6"/>
    <dgm:cxn modelId="{61785B93-B4B9-46EE-9B42-7B38EE01FC90}" type="presParOf" srcId="{BACC269C-E34C-44EB-9139-C70CF86BE1B3}" destId="{793B9156-59E4-4098-84AD-B312FE477CA8}" srcOrd="4" destOrd="0" presId="urn:microsoft.com/office/officeart/2005/8/layout/hierarchy6"/>
    <dgm:cxn modelId="{F9B85CA5-E241-4453-99AD-000AB8D9FE55}" type="presParOf" srcId="{793B9156-59E4-4098-84AD-B312FE477CA8}" destId="{298750E8-E98B-44D7-A781-70175700ADB9}" srcOrd="0" destOrd="0" presId="urn:microsoft.com/office/officeart/2005/8/layout/hierarchy6"/>
    <dgm:cxn modelId="{AFE3B559-2B48-4859-995F-74BBF7ACE9A1}" type="presParOf" srcId="{793B9156-59E4-4098-84AD-B312FE477CA8}" destId="{DE8EA14E-6976-4599-98FD-F9C42DA63A8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750E8-E98B-44D7-A781-70175700ADB9}">
      <dsp:nvSpPr>
        <dsp:cNvPr id="0" name=""/>
        <dsp:cNvSpPr/>
      </dsp:nvSpPr>
      <dsp:spPr>
        <a:xfrm>
          <a:off x="0" y="4424310"/>
          <a:ext cx="11867322" cy="131267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0" y="4424310"/>
        <a:ext cx="3560196" cy="1312674"/>
      </dsp:txXfrm>
    </dsp:sp>
    <dsp:sp modelId="{1AA05371-5238-456E-A464-32451AF4FEEA}">
      <dsp:nvSpPr>
        <dsp:cNvPr id="0" name=""/>
        <dsp:cNvSpPr/>
      </dsp:nvSpPr>
      <dsp:spPr>
        <a:xfrm>
          <a:off x="0" y="2295288"/>
          <a:ext cx="11867322" cy="19218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 dirty="0"/>
        </a:p>
      </dsp:txBody>
      <dsp:txXfrm>
        <a:off x="0" y="2295288"/>
        <a:ext cx="3560196" cy="1921886"/>
      </dsp:txXfrm>
    </dsp:sp>
    <dsp:sp modelId="{3D15734A-34A0-421B-A76F-D6A6725BE5BB}">
      <dsp:nvSpPr>
        <dsp:cNvPr id="0" name=""/>
        <dsp:cNvSpPr/>
      </dsp:nvSpPr>
      <dsp:spPr>
        <a:xfrm>
          <a:off x="0" y="8011"/>
          <a:ext cx="11867322" cy="207535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lvl="0" algn="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 dirty="0" smtClean="0"/>
        </a:p>
      </dsp:txBody>
      <dsp:txXfrm>
        <a:off x="0" y="8011"/>
        <a:ext cx="3560196" cy="2075350"/>
      </dsp:txXfrm>
    </dsp:sp>
    <dsp:sp modelId="{C73740FC-57D9-4565-95D6-771AF4DEC09A}">
      <dsp:nvSpPr>
        <dsp:cNvPr id="0" name=""/>
        <dsp:cNvSpPr/>
      </dsp:nvSpPr>
      <dsp:spPr>
        <a:xfrm>
          <a:off x="129013" y="213563"/>
          <a:ext cx="3625907" cy="163011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6C062"/>
            </a:gs>
            <a:gs pos="50000">
              <a:srgbClr val="59B695"/>
            </a:gs>
            <a:gs pos="100000">
              <a:srgbClr val="36AFC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</a:rPr>
            <a:t>Губернатор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</a:rPr>
            <a:t>Новосибирской области –</a:t>
          </a:r>
          <a:r>
            <a:rPr lang="ru-RU" sz="2200" b="1" kern="1200" dirty="0" smtClean="0">
              <a:solidFill>
                <a:srgbClr val="C00000"/>
              </a:solidFill>
            </a:rPr>
            <a:t>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представитель нанимателя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176757" y="261307"/>
        <a:ext cx="3530419" cy="1534629"/>
      </dsp:txXfrm>
    </dsp:sp>
    <dsp:sp modelId="{4C39FC2C-EBC6-4AF7-863E-32301E8B68EB}">
      <dsp:nvSpPr>
        <dsp:cNvPr id="0" name=""/>
        <dsp:cNvSpPr/>
      </dsp:nvSpPr>
      <dsp:spPr>
        <a:xfrm>
          <a:off x="1891442" y="1843681"/>
          <a:ext cx="91440" cy="641348"/>
        </a:xfrm>
        <a:custGeom>
          <a:avLst/>
          <a:gdLst/>
          <a:ahLst/>
          <a:cxnLst/>
          <a:rect l="0" t="0" r="0" b="0"/>
          <a:pathLst>
            <a:path>
              <a:moveTo>
                <a:pt x="50525" y="0"/>
              </a:moveTo>
              <a:lnTo>
                <a:pt x="50525" y="320674"/>
              </a:lnTo>
              <a:lnTo>
                <a:pt x="45720" y="320674"/>
              </a:lnTo>
              <a:lnTo>
                <a:pt x="45720" y="641348"/>
              </a:lnTo>
            </a:path>
          </a:pathLst>
        </a:custGeom>
        <a:noFill/>
        <a:ln w="53975" cap="rnd" cmpd="sng" algn="ctr">
          <a:solidFill>
            <a:srgbClr val="39B0C4"/>
          </a:solidFill>
          <a:prstDash val="solid"/>
          <a:miter lim="800000"/>
          <a:headEnd type="oval"/>
          <a:tailEnd type="oval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024DF-5CE6-4D99-A1E0-7DFCE727AB59}">
      <dsp:nvSpPr>
        <dsp:cNvPr id="0" name=""/>
        <dsp:cNvSpPr/>
      </dsp:nvSpPr>
      <dsp:spPr>
        <a:xfrm>
          <a:off x="119403" y="2485029"/>
          <a:ext cx="3635518" cy="1548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Руководитель администрации Губернатора Новосибирской области и Правительства Новосибирской области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64748" y="2530374"/>
        <a:ext cx="3544828" cy="1457495"/>
      </dsp:txXfrm>
    </dsp:sp>
    <dsp:sp modelId="{0AE9CCFD-BDD2-4E2F-BFB0-8F4069813217}">
      <dsp:nvSpPr>
        <dsp:cNvPr id="0" name=""/>
        <dsp:cNvSpPr/>
      </dsp:nvSpPr>
      <dsp:spPr>
        <a:xfrm>
          <a:off x="1937162" y="4033215"/>
          <a:ext cx="2686414" cy="61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31"/>
              </a:lnTo>
              <a:lnTo>
                <a:pt x="2686414" y="309731"/>
              </a:lnTo>
              <a:lnTo>
                <a:pt x="2686414" y="619462"/>
              </a:lnTo>
            </a:path>
          </a:pathLst>
        </a:custGeom>
        <a:noFill/>
        <a:ln w="53975" cap="flat" cmpd="sng" algn="ctr">
          <a:solidFill>
            <a:srgbClr val="39B0C4"/>
          </a:solidFill>
          <a:prstDash val="solid"/>
          <a:miter lim="800000"/>
          <a:tailEnd type="oval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33730-4D0F-48B4-8A54-21FEB2B1ED5C}">
      <dsp:nvSpPr>
        <dsp:cNvPr id="0" name=""/>
        <dsp:cNvSpPr/>
      </dsp:nvSpPr>
      <dsp:spPr>
        <a:xfrm>
          <a:off x="3800744" y="4652677"/>
          <a:ext cx="1645663" cy="1097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КОМИССИЯ 1</a:t>
          </a:r>
          <a:endParaRPr lang="ru-RU" sz="1800" b="1" kern="1200" dirty="0"/>
        </a:p>
      </dsp:txBody>
      <dsp:txXfrm>
        <a:off x="3832877" y="4684810"/>
        <a:ext cx="1581397" cy="1032843"/>
      </dsp:txXfrm>
    </dsp:sp>
    <dsp:sp modelId="{E7EFDAD9-C5DE-437E-914C-78B058BA2390}">
      <dsp:nvSpPr>
        <dsp:cNvPr id="0" name=""/>
        <dsp:cNvSpPr/>
      </dsp:nvSpPr>
      <dsp:spPr>
        <a:xfrm>
          <a:off x="1937162" y="4033215"/>
          <a:ext cx="4822650" cy="61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31"/>
              </a:lnTo>
              <a:lnTo>
                <a:pt x="4822650" y="309731"/>
              </a:lnTo>
              <a:lnTo>
                <a:pt x="4822650" y="619462"/>
              </a:lnTo>
            </a:path>
          </a:pathLst>
        </a:custGeom>
        <a:noFill/>
        <a:ln w="53975" cap="flat" cmpd="sng" algn="ctr">
          <a:solidFill>
            <a:srgbClr val="39B0C4"/>
          </a:solidFill>
          <a:prstDash val="solid"/>
          <a:miter lim="800000"/>
          <a:tailEnd type="oval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9748D-F846-4F78-B6F7-EB79ADCC1FE0}">
      <dsp:nvSpPr>
        <dsp:cNvPr id="0" name=""/>
        <dsp:cNvSpPr/>
      </dsp:nvSpPr>
      <dsp:spPr>
        <a:xfrm>
          <a:off x="5936981" y="4652677"/>
          <a:ext cx="1645663" cy="1097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КОМИССИЯ 2</a:t>
          </a:r>
          <a:endParaRPr lang="ru-RU" sz="1800" kern="1200" dirty="0"/>
        </a:p>
      </dsp:txBody>
      <dsp:txXfrm>
        <a:off x="5969114" y="4684810"/>
        <a:ext cx="1581397" cy="1032843"/>
      </dsp:txXfrm>
    </dsp:sp>
    <dsp:sp modelId="{A242A6F7-D699-4984-8330-FC4C2BBF96EF}">
      <dsp:nvSpPr>
        <dsp:cNvPr id="0" name=""/>
        <dsp:cNvSpPr/>
      </dsp:nvSpPr>
      <dsp:spPr>
        <a:xfrm>
          <a:off x="1937162" y="4033215"/>
          <a:ext cx="6840975" cy="61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31"/>
              </a:lnTo>
              <a:lnTo>
                <a:pt x="6840975" y="309731"/>
              </a:lnTo>
              <a:lnTo>
                <a:pt x="6840975" y="619462"/>
              </a:lnTo>
            </a:path>
          </a:pathLst>
        </a:custGeom>
        <a:noFill/>
        <a:ln w="53975" cap="flat" cmpd="sng" algn="ctr">
          <a:solidFill>
            <a:srgbClr val="39B0C4"/>
          </a:solidFill>
          <a:prstDash val="solid"/>
          <a:miter lim="800000"/>
          <a:tailEnd type="oval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A8EF-0AD4-4C75-B0E1-F230981E0B83}">
      <dsp:nvSpPr>
        <dsp:cNvPr id="0" name=""/>
        <dsp:cNvSpPr/>
      </dsp:nvSpPr>
      <dsp:spPr>
        <a:xfrm>
          <a:off x="7955305" y="4652677"/>
          <a:ext cx="1645663" cy="1097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КОМИССИЯ 3</a:t>
          </a:r>
          <a:endParaRPr lang="ru-RU" sz="1800" kern="1200" dirty="0"/>
        </a:p>
      </dsp:txBody>
      <dsp:txXfrm>
        <a:off x="7987438" y="4684810"/>
        <a:ext cx="1581397" cy="1032843"/>
      </dsp:txXfrm>
    </dsp:sp>
    <dsp:sp modelId="{54655E25-2B57-4104-AD08-C3A763AB5432}">
      <dsp:nvSpPr>
        <dsp:cNvPr id="0" name=""/>
        <dsp:cNvSpPr/>
      </dsp:nvSpPr>
      <dsp:spPr>
        <a:xfrm>
          <a:off x="1937162" y="4033215"/>
          <a:ext cx="8817269" cy="61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31"/>
              </a:lnTo>
              <a:lnTo>
                <a:pt x="8817269" y="309731"/>
              </a:lnTo>
              <a:lnTo>
                <a:pt x="8817269" y="619462"/>
              </a:lnTo>
            </a:path>
          </a:pathLst>
        </a:custGeom>
        <a:noFill/>
        <a:ln w="53975" cap="flat" cmpd="sng" algn="ctr">
          <a:solidFill>
            <a:srgbClr val="39B0C4"/>
          </a:solidFill>
          <a:prstDash val="solid"/>
          <a:miter lim="800000"/>
          <a:headEnd type="oval"/>
          <a:tailEnd type="oval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505CF-CE83-403B-8477-B0C731F2243B}">
      <dsp:nvSpPr>
        <dsp:cNvPr id="0" name=""/>
        <dsp:cNvSpPr/>
      </dsp:nvSpPr>
      <dsp:spPr>
        <a:xfrm>
          <a:off x="9931599" y="4652677"/>
          <a:ext cx="1645663" cy="1097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КОМИССИЯ 4</a:t>
          </a:r>
          <a:endParaRPr lang="ru-RU" sz="1800" kern="1200" dirty="0"/>
        </a:p>
      </dsp:txBody>
      <dsp:txXfrm>
        <a:off x="9963732" y="4684810"/>
        <a:ext cx="1581397" cy="103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0.01688</cdr:x>
      <cdr:y>0.05361</cdr:y>
    </cdr:from>
    <cdr:to>
      <cdr:x>0.45166</cdr:x>
      <cdr:y>0.94227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8016" y="258418"/>
          <a:ext cx="5098773" cy="4283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0.07342</cdr:x>
      <cdr:y>0.15876</cdr:y>
    </cdr:from>
    <cdr:to>
      <cdr:x>0.36412</cdr:x>
      <cdr:y>0.8268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61008" y="765314"/>
          <a:ext cx="3409122" cy="3220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9C1DA-F471-4C43-BADF-67D1E237F2F2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35BD-1667-4468-BF21-EBBC6939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F79A5-7353-4F46-B7B3-C1930DD16B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0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F79A5-7353-4F46-B7B3-C1930DD16B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F79A5-7353-4F46-B7B3-C1930DD16B8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3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F79A5-7353-4F46-B7B3-C1930DD16B8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4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7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6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0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4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9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1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9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870" y="0"/>
            <a:ext cx="1602936" cy="167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12479" y="2404695"/>
            <a:ext cx="12204477" cy="4104080"/>
          </a:xfrm>
          <a:prstGeom prst="rect">
            <a:avLst/>
          </a:prstGeom>
          <a:solidFill>
            <a:srgbClr val="3078B3">
              <a:alpha val="35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9484" y="3287611"/>
            <a:ext cx="1008254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chemeClr val="accent5"/>
                </a:solidFill>
              </a:rPr>
              <a:t>ЕДИНАЯ </a:t>
            </a:r>
            <a:r>
              <a:rPr lang="ru-RU" sz="3400" b="1" dirty="0" smtClean="0">
                <a:solidFill>
                  <a:schemeClr val="accent5"/>
                </a:solidFill>
              </a:rPr>
              <a:t>СИСТЕМА ОЦЕНКИ И РАЗВИТИЯ </a:t>
            </a:r>
          </a:p>
          <a:p>
            <a:pPr algn="ctr"/>
            <a:r>
              <a:rPr lang="ru-RU" sz="3400" b="1" dirty="0" smtClean="0">
                <a:solidFill>
                  <a:schemeClr val="accent5"/>
                </a:solidFill>
              </a:rPr>
              <a:t>УПРАВЛЕНЧЕСКИХ КОМПЕТЕНЦИЙ </a:t>
            </a:r>
          </a:p>
          <a:p>
            <a:pPr algn="ctr"/>
            <a:r>
              <a:rPr lang="ru-RU" sz="3400" b="1" dirty="0" smtClean="0">
                <a:solidFill>
                  <a:schemeClr val="accent5"/>
                </a:solidFill>
              </a:rPr>
              <a:t>государственных гражданских служащих </a:t>
            </a:r>
          </a:p>
          <a:p>
            <a:pPr algn="ctr"/>
            <a:r>
              <a:rPr lang="ru-RU" sz="3400" b="1" dirty="0" smtClean="0">
                <a:solidFill>
                  <a:schemeClr val="accent5"/>
                </a:solidFill>
              </a:rPr>
              <a:t>Новосибирской области </a:t>
            </a:r>
            <a:endParaRPr lang="ru-RU" sz="3400" b="1" dirty="0">
              <a:solidFill>
                <a:schemeClr val="accent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9484" y="2730137"/>
            <a:ext cx="98843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</a:rPr>
              <a:t>ЦЕНТРАЛИЗАЦИЯ КАДРОВЫХ ПРОЦЕССОВ: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4074" y="5472825"/>
            <a:ext cx="5749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Департамент </a:t>
            </a:r>
            <a:r>
              <a:rPr lang="ru-RU" sz="1400" dirty="0">
                <a:solidFill>
                  <a:schemeClr val="bg1"/>
                </a:solidFill>
              </a:rPr>
              <a:t>организации управления и государственной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гражданской </a:t>
            </a:r>
            <a:r>
              <a:rPr lang="ru-RU" sz="1400" dirty="0">
                <a:solidFill>
                  <a:schemeClr val="bg1"/>
                </a:solidFill>
              </a:rPr>
              <a:t>службы администрации Губернатора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Новосибирской </a:t>
            </a:r>
            <a:r>
              <a:rPr lang="ru-RU" sz="1400" dirty="0">
                <a:solidFill>
                  <a:schemeClr val="bg1"/>
                </a:solidFill>
              </a:rPr>
              <a:t>области и Правительства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Новосибирской области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7853" y="1649248"/>
            <a:ext cx="7185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B9BD5"/>
                </a:solidFill>
              </a:rPr>
              <a:t>Всероссийский конкурс «Лучшие кадровые </a:t>
            </a:r>
            <a:r>
              <a:rPr lang="ru-RU" b="1" dirty="0" smtClean="0">
                <a:solidFill>
                  <a:srgbClr val="5B9BD5"/>
                </a:solidFill>
              </a:rPr>
              <a:t>практики и инициативы в системе государственного и муниципального управления»</a:t>
            </a:r>
            <a:endParaRPr lang="ru-RU" b="1" dirty="0">
              <a:solidFill>
                <a:srgbClr val="5B9BD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6225" y="2404695"/>
            <a:ext cx="8427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Номинация: Организация комплексной работы по управлению кадрами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48772" y="6399825"/>
            <a:ext cx="7185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B9BD5"/>
                </a:solidFill>
              </a:rPr>
              <a:t>2019</a:t>
            </a:r>
            <a:endParaRPr lang="ru-RU" sz="2400" b="1" dirty="0">
              <a:solidFill>
                <a:srgbClr val="5B9BD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8177" y="612895"/>
            <a:ext cx="9065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B9BD5"/>
                </a:solidFill>
              </a:rPr>
              <a:t>АДМИНИСТРАЦИЯ ГУБЕРНАТОРА НОВОСИБИРСКОЙ ОБЛАСТИ  </a:t>
            </a:r>
          </a:p>
          <a:p>
            <a:r>
              <a:rPr lang="ru-RU" b="1" dirty="0">
                <a:solidFill>
                  <a:srgbClr val="5B9BD5"/>
                </a:solidFill>
              </a:rPr>
              <a:t>И ПРАВИТЕЛЬСТВА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0" y="295498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41983" cy="6937513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>
              <a:buNone/>
              <a:tabLst>
                <a:tab pos="536575" algn="l"/>
                <a:tab pos="804863" algn="l"/>
              </a:tabLst>
            </a:pP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1470992"/>
            <a:ext cx="294198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Алгоритм работы </a:t>
            </a:r>
            <a:r>
              <a:rPr lang="ru-RU" sz="2800" b="1" dirty="0" smtClean="0">
                <a:solidFill>
                  <a:schemeClr val="bg1"/>
                </a:solidFill>
              </a:rPr>
              <a:t>единой системы оценки и развития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управленческих компетенций 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роведение </a:t>
            </a:r>
            <a:r>
              <a:rPr lang="ru-RU" dirty="0">
                <a:solidFill>
                  <a:schemeClr val="bg1"/>
                </a:solidFill>
              </a:rPr>
              <a:t>конкурсов на замещение вакантных должностей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администрации, ОИОГВ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8574" y="295497"/>
            <a:ext cx="1441174" cy="510778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ДОУГГС</a:t>
            </a:r>
            <a:endParaRPr lang="ru-RU" sz="1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435919" y="295497"/>
            <a:ext cx="1164288" cy="510778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ОИОГВ</a:t>
            </a:r>
            <a:endParaRPr lang="ru-RU" sz="1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49647" y="-46655"/>
            <a:ext cx="2985051" cy="715089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Заявка на проведение конкурса</a:t>
            </a:r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49647" y="827547"/>
            <a:ext cx="2985052" cy="73866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Информация </a:t>
            </a:r>
            <a:r>
              <a:rPr lang="ru-RU" sz="1400" dirty="0"/>
              <a:t>о лицах, рекомендованных для включения в состав конкурсной комиссии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37596" y="1691417"/>
            <a:ext cx="3621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Проверка должностного </a:t>
            </a:r>
            <a:r>
              <a:rPr lang="ru-RU" sz="1600" dirty="0" smtClean="0"/>
              <a:t>регламента</a:t>
            </a:r>
            <a:endParaRPr lang="ru-RU" sz="1600" dirty="0"/>
          </a:p>
          <a:p>
            <a:r>
              <a:rPr lang="ru-RU" sz="1600" b="1" dirty="0" smtClean="0"/>
              <a:t>Подготовка </a:t>
            </a:r>
            <a:r>
              <a:rPr lang="ru-RU" sz="1600" b="1" dirty="0"/>
              <a:t>проекта приказа об объявлении </a:t>
            </a:r>
            <a:r>
              <a:rPr lang="ru-RU" sz="1600" b="1" dirty="0" smtClean="0"/>
              <a:t>конкурса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27850" y="5193176"/>
            <a:ext cx="177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Подведение</a:t>
            </a:r>
          </a:p>
          <a:p>
            <a:pPr algn="ctr"/>
            <a:r>
              <a:rPr lang="ru-RU" b="1" dirty="0" smtClean="0"/>
              <a:t>и оформление </a:t>
            </a:r>
            <a:r>
              <a:rPr lang="ru-RU" b="1" dirty="0"/>
              <a:t>итогов конкурса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51014" y="2681527"/>
            <a:ext cx="2958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Публикация объявления и последующей информации об этапах конкурса, </a:t>
            </a:r>
          </a:p>
          <a:p>
            <a:r>
              <a:rPr lang="ru-RU" sz="1600" b="1" dirty="0" smtClean="0"/>
              <a:t>прием документов, проверка достоверности сведений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75632" y="4178849"/>
            <a:ext cx="32670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b="1" dirty="0"/>
              <a:t>Выбор оценочных </a:t>
            </a:r>
            <a:r>
              <a:rPr lang="ru-RU" sz="1600" b="1" dirty="0" smtClean="0"/>
              <a:t>процедур, проведение оценки</a:t>
            </a:r>
            <a:endParaRPr lang="ru-RU" sz="1600" b="1" dirty="0"/>
          </a:p>
          <a:p>
            <a:r>
              <a:rPr lang="ru-RU" sz="1600" i="1" dirty="0"/>
              <a:t>Взаимодействие с </a:t>
            </a:r>
            <a:r>
              <a:rPr lang="ru-RU" sz="1600" i="1" dirty="0" smtClean="0"/>
              <a:t>ГАУ </a:t>
            </a:r>
            <a:r>
              <a:rPr lang="ru-RU" sz="1600" i="1" dirty="0"/>
              <a:t>НСО «Центр оценки компетенций и профессионального развития»</a:t>
            </a:r>
          </a:p>
          <a:p>
            <a:endParaRPr lang="ru-RU" sz="1600" dirty="0"/>
          </a:p>
          <a:p>
            <a:r>
              <a:rPr lang="ru-RU" sz="1600" b="1" dirty="0"/>
              <a:t>Проведение второго этапа </a:t>
            </a:r>
            <a:r>
              <a:rPr lang="ru-RU" sz="1600" b="1" dirty="0" smtClean="0"/>
              <a:t>конкурса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 flipH="1">
            <a:off x="9116982" y="1196879"/>
            <a:ext cx="3039494" cy="7139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в случае необходимости –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актуализация </a:t>
            </a:r>
            <a:r>
              <a:rPr lang="ru-RU" sz="1600" dirty="0">
                <a:solidFill>
                  <a:schemeClr val="tx1"/>
                </a:solidFill>
              </a:rPr>
              <a:t>должностного регламента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 flipH="1">
            <a:off x="8776252" y="2103588"/>
            <a:ext cx="3380224" cy="67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Публикация информации о конкурсе и его этапах </a:t>
            </a:r>
            <a:r>
              <a:rPr lang="ru-RU" sz="1600" dirty="0" smtClean="0">
                <a:solidFill>
                  <a:schemeClr val="tx1"/>
                </a:solidFill>
              </a:rPr>
              <a:t>на сайте ОИОГВ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9293086" y="2743842"/>
            <a:ext cx="2898913" cy="1820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solidFill>
                  <a:schemeClr val="tx1"/>
                </a:solidFill>
              </a:rPr>
              <a:t>Подготовка </a:t>
            </a:r>
            <a:r>
              <a:rPr lang="ru-RU" sz="1600" b="1" dirty="0" smtClean="0">
                <a:solidFill>
                  <a:schemeClr val="tx1"/>
                </a:solidFill>
              </a:rPr>
              <a:t>оценочных заданий </a:t>
            </a:r>
            <a:r>
              <a:rPr lang="ru-RU" sz="1600" dirty="0" smtClean="0">
                <a:solidFill>
                  <a:schemeClr val="tx1"/>
                </a:solidFill>
              </a:rPr>
              <a:t>по специфики профессиональной деятельности вакантной должности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flipH="1">
            <a:off x="8324737" y="4284984"/>
            <a:ext cx="3872946" cy="11672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Обеспечение проведения индивидуальных собеседований с руководителем ОИОГВ, </a:t>
            </a:r>
            <a:r>
              <a:rPr lang="ru-RU" sz="1600" dirty="0" smtClean="0">
                <a:solidFill>
                  <a:schemeClr val="tx1"/>
                </a:solidFill>
              </a:rPr>
              <a:t>руководителем структурного </a:t>
            </a:r>
            <a:r>
              <a:rPr lang="ru-RU" sz="1600" dirty="0">
                <a:solidFill>
                  <a:schemeClr val="tx1"/>
                </a:solidFill>
              </a:rPr>
              <a:t>подразделения </a:t>
            </a:r>
            <a:r>
              <a:rPr lang="ru-RU" sz="1600" dirty="0" smtClean="0">
                <a:solidFill>
                  <a:schemeClr val="tx1"/>
                </a:solidFill>
              </a:rPr>
              <a:t>ОИОГВ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 flipH="1">
            <a:off x="8593711" y="5539288"/>
            <a:ext cx="3710453" cy="842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Обеспечение участия в заседании конкурсной комиссии </a:t>
            </a:r>
            <a:r>
              <a:rPr lang="ru-RU" sz="1600" dirty="0" smtClean="0">
                <a:solidFill>
                  <a:schemeClr val="tx1"/>
                </a:solidFill>
              </a:rPr>
              <a:t>представителей ОИОГВ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939748" y="593067"/>
            <a:ext cx="5509190" cy="36175"/>
          </a:xfrm>
          <a:prstGeom prst="straightConnector1">
            <a:avLst/>
          </a:prstGeom>
          <a:ln w="38100">
            <a:solidFill>
              <a:srgbClr val="FF515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6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83" y="756393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12191999" cy="1376048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>
              <a:buNone/>
              <a:tabLst>
                <a:tab pos="536575" algn="l"/>
                <a:tab pos="804863" algn="l"/>
              </a:tabLst>
            </a:pP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41498"/>
            <a:ext cx="121919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defTabSz="447675"/>
            <a:r>
              <a:rPr lang="ru-RU" sz="2800" b="1" dirty="0" smtClean="0">
                <a:solidFill>
                  <a:schemeClr val="bg1"/>
                </a:solidFill>
              </a:rPr>
              <a:t>Алгоритм проведения аттестации</a:t>
            </a:r>
          </a:p>
          <a:p>
            <a:pPr marL="447675" defTabSz="447675"/>
            <a:r>
              <a:rPr lang="ru-RU" sz="2800" dirty="0" smtClean="0">
                <a:solidFill>
                  <a:schemeClr val="bg1"/>
                </a:solidFill>
              </a:rPr>
              <a:t>гражданских служащих Новосибирской области в администрации, ОИОГВ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90694" y="1459876"/>
            <a:ext cx="1441174" cy="510778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ДОУГГС</a:t>
            </a:r>
            <a:endParaRPr lang="ru-RU" sz="1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94215" y="1460379"/>
            <a:ext cx="1164288" cy="510778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ОИОГВ</a:t>
            </a:r>
            <a:endParaRPr lang="ru-RU" sz="1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897920" y="1410375"/>
            <a:ext cx="2691756" cy="715089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администрации</a:t>
            </a:r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2220" y="5612215"/>
            <a:ext cx="1935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Внесение итогов аттестации в ГИС «КУ ГГС НСО»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8810" y="3417405"/>
            <a:ext cx="46608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Ознакомление гражданских служащих с графиком проведения аттестации</a:t>
            </a:r>
          </a:p>
          <a:p>
            <a:r>
              <a:rPr lang="ru-RU" sz="1400" b="1" dirty="0" smtClean="0"/>
              <a:t>Подготовка необходимых документов и их скан-копий </a:t>
            </a:r>
            <a:r>
              <a:rPr lang="ru-RU" sz="1400" dirty="0" smtClean="0"/>
              <a:t>(отзывы, сведения о выполненной работы, копии аттестационных листов прошлых аттестаций и т.д.)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34151" y="3926975"/>
            <a:ext cx="46177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400" dirty="0"/>
          </a:p>
          <a:p>
            <a:pPr algn="r"/>
            <a:r>
              <a:rPr lang="ru-RU" sz="1400" b="1" dirty="0"/>
              <a:t>Выбор оценочных </a:t>
            </a:r>
            <a:r>
              <a:rPr lang="ru-RU" sz="1400" b="1" dirty="0" smtClean="0"/>
              <a:t>процедур, проведение оценки</a:t>
            </a:r>
            <a:endParaRPr lang="ru-RU" sz="1400" b="1" dirty="0"/>
          </a:p>
          <a:p>
            <a:pPr algn="r"/>
            <a:r>
              <a:rPr lang="ru-RU" sz="1400" i="1" dirty="0"/>
              <a:t>Взаимодействие с </a:t>
            </a:r>
            <a:r>
              <a:rPr lang="ru-RU" sz="1400" i="1" dirty="0" smtClean="0"/>
              <a:t>ГАУ </a:t>
            </a:r>
            <a:r>
              <a:rPr lang="ru-RU" sz="1400" i="1" dirty="0"/>
              <a:t>НСО «Центр оценки компетенций и профессионального развития»</a:t>
            </a:r>
          </a:p>
          <a:p>
            <a:pPr algn="r"/>
            <a:endParaRPr lang="ru-RU" sz="1400" dirty="0"/>
          </a:p>
          <a:p>
            <a:pPr algn="r"/>
            <a:r>
              <a:rPr lang="ru-RU" sz="1400" b="1" dirty="0" smtClean="0"/>
              <a:t>Организация и проведение заседания аттестационной комиссии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 flipH="1">
            <a:off x="280113" y="2771991"/>
            <a:ext cx="5663037" cy="7139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В случае необходимости –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актуализация должностных регламентов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flipH="1">
            <a:off x="7123824" y="5629924"/>
            <a:ext cx="4727314" cy="67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Направление в ОИОГВ копии протокола заседания, аттестационных листов.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Приобщение результатов аттестации к </a:t>
            </a:r>
            <a:r>
              <a:rPr lang="ru-RU" sz="1400" dirty="0">
                <a:solidFill>
                  <a:schemeClr val="tx1"/>
                </a:solidFill>
              </a:rPr>
              <a:t>личных делам гражданских служащих </a:t>
            </a:r>
            <a:r>
              <a:rPr lang="ru-RU" sz="1400" dirty="0" smtClean="0">
                <a:solidFill>
                  <a:schemeClr val="tx1"/>
                </a:solidFill>
              </a:rPr>
              <a:t>администрации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7106718" y="2627137"/>
            <a:ext cx="4840349" cy="1820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Подготовка правовых актов о проведении аттестации </a:t>
            </a:r>
            <a:r>
              <a:rPr lang="ru-RU" sz="1400" dirty="0" smtClean="0">
                <a:solidFill>
                  <a:schemeClr val="tx1"/>
                </a:solidFill>
              </a:rPr>
              <a:t>(график; список служащих, подлежащих аттестации; о подготовке документов, необходимых для работы аттестационных комиссий; о списке представителей ОИОГВ, включаемых в составы аттестационных комиссий)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flipH="1">
            <a:off x="241318" y="5133423"/>
            <a:ext cx="5304716" cy="11672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Подготовка проектов правовых актов по результатам аттестации </a:t>
            </a:r>
            <a:r>
              <a:rPr lang="ru-RU" sz="1400" dirty="0" smtClean="0">
                <a:solidFill>
                  <a:schemeClr val="tx1"/>
                </a:solidFill>
              </a:rPr>
              <a:t>( в случае включения гражданских служащих в резерв)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Приобщение материалов аттестации к личных делам гражданских служащих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 flipH="1">
            <a:off x="247899" y="4544042"/>
            <a:ext cx="4369517" cy="842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Обеспечение участия в заседании конкурсной комиссии </a:t>
            </a:r>
            <a:r>
              <a:rPr lang="ru-RU" sz="1400" b="1" dirty="0" smtClean="0">
                <a:solidFill>
                  <a:schemeClr val="tx1"/>
                </a:solidFill>
              </a:rPr>
              <a:t>представителей ОИОГВ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667502" y="1793751"/>
            <a:ext cx="2593708" cy="8509"/>
          </a:xfrm>
          <a:prstGeom prst="straightConnector1">
            <a:avLst/>
          </a:prstGeom>
          <a:ln w="38100">
            <a:solidFill>
              <a:srgbClr val="FF515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048937" y="1368349"/>
            <a:ext cx="2410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До 20 декабря ежегодно</a:t>
            </a:r>
            <a:endParaRPr lang="ru-RU" sz="14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826006" y="1715768"/>
            <a:ext cx="3004411" cy="3702"/>
          </a:xfrm>
          <a:prstGeom prst="straightConnector1">
            <a:avLst/>
          </a:prstGeom>
          <a:ln w="38100">
            <a:solidFill>
              <a:srgbClr val="FF515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68751" y="1907828"/>
            <a:ext cx="50498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Список гражданских служащих, подлежащих аттестации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Предложения по формированию графика аттестации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Информация </a:t>
            </a:r>
            <a:r>
              <a:rPr lang="ru-RU" sz="1400" dirty="0"/>
              <a:t>о лицах, рекомендованных для включения в состав конкурсной комиссии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775345" y="1970654"/>
            <a:ext cx="4075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Анализ поступивших предложений</a:t>
            </a:r>
          </a:p>
          <a:p>
            <a:pPr marL="285750" indent="-285750" algn="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Проверка должностных регламентов</a:t>
            </a:r>
            <a:endParaRPr lang="ru-RU" sz="1400" dirty="0"/>
          </a:p>
          <a:p>
            <a:pPr marL="285750" indent="-285750" algn="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Подготовка </a:t>
            </a:r>
            <a:r>
              <a:rPr lang="ru-RU" sz="1400" b="1" dirty="0">
                <a:solidFill>
                  <a:srgbClr val="FF0000"/>
                </a:solidFill>
              </a:rPr>
              <a:t>проекта приказа </a:t>
            </a:r>
            <a:r>
              <a:rPr lang="ru-RU" sz="1400" b="1" dirty="0" smtClean="0">
                <a:solidFill>
                  <a:srgbClr val="FF0000"/>
                </a:solidFill>
              </a:rPr>
              <a:t>о проведении аттестации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3447"/>
            <a:ext cx="2936383" cy="6858000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algn="ctr">
              <a:buNone/>
            </a:pPr>
            <a:r>
              <a:rPr lang="ru-RU" sz="2800" b="1" dirty="0" smtClean="0"/>
              <a:t>Используемые методы оценки </a:t>
            </a:r>
          </a:p>
          <a:p>
            <a:pPr marL="268288">
              <a:buNone/>
            </a:pPr>
            <a:endParaRPr lang="ru-RU" sz="2800" b="1" dirty="0"/>
          </a:p>
          <a:p>
            <a:pPr marL="268288" algn="ctr"/>
            <a:r>
              <a:rPr lang="ru-RU" dirty="0">
                <a:solidFill>
                  <a:schemeClr val="bg1"/>
                </a:solidFill>
              </a:rPr>
              <a:t>Проведение конкурсов на замещение вакантных должностей</a:t>
            </a:r>
          </a:p>
          <a:p>
            <a:pPr marL="268288">
              <a:buNone/>
            </a:pPr>
            <a:endParaRPr lang="ru-RU" sz="30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1444"/>
              </p:ext>
            </p:extLst>
          </p:nvPr>
        </p:nvGraphicFramePr>
        <p:xfrm>
          <a:off x="3189256" y="0"/>
          <a:ext cx="8680360" cy="6675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7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Категория должностей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РУКОВОДИТЕЛИ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9BF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Высшая, главная, ведущая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группы должностей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3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Тестирование на знание законодательства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Психологическое тестирование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Анкетирование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Индивидуальное собеседование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Подготовка проекта документа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Написание реферата</a:t>
                      </a:r>
                    </a:p>
                    <a:p>
                      <a:pPr algn="ctr"/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Ассессмент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-центр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Групповая дискуссия</a:t>
                      </a:r>
                    </a:p>
                    <a:p>
                      <a:pPr algn="ctr"/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Видеоинтервью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Категория должностей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СПЕЦИАЛИСТЫ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9BF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9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Высшая, главная, ведущая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группы должностей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Старшая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группа должностей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Тестирование на знание законодательства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Психологическое тестирование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Анкетирование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Индивидуальное собеседование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Подготовка проекта документа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Написание реферата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Тестирование на знание законодательства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Психологическое тестирование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Индивидуальное собеседование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Подготовка проекта документа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Категория должностей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ОБЕСПЕЧИВАЮЩИЕ СПЕЦИАЛИСТЫ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9BF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Главная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группа должностей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Ведущая, старшая, младшая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группы должностей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Тестирование на знание законодательства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Психологическое тестирование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Индивидуальное собеседование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Подготовка проекта документа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Написание реферата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Тестирование на знание законодательства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Психологическое тестирование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Индивидуальное собеседование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9890"/>
          <a:stretch/>
        </p:blipFill>
        <p:spPr>
          <a:xfrm rot="3120943">
            <a:off x="8172116" y="4935094"/>
            <a:ext cx="6858594" cy="24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Соединительная линия уступом 53"/>
          <p:cNvCxnSpPr/>
          <p:nvPr/>
        </p:nvCxnSpPr>
        <p:spPr>
          <a:xfrm flipH="1">
            <a:off x="3766630" y="3041155"/>
            <a:ext cx="3336141" cy="781765"/>
          </a:xfrm>
          <a:prstGeom prst="bentConnector3">
            <a:avLst>
              <a:gd name="adj1" fmla="val -51"/>
            </a:avLst>
          </a:prstGeom>
          <a:ln w="73025">
            <a:solidFill>
              <a:srgbClr val="FFB131"/>
            </a:solidFill>
            <a:headEnd type="oval"/>
            <a:tailEnd type="oval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>
            <a:off x="145336" y="3433889"/>
            <a:ext cx="3336141" cy="781765"/>
          </a:xfrm>
          <a:prstGeom prst="bentConnector3">
            <a:avLst>
              <a:gd name="adj1" fmla="val -51"/>
            </a:avLst>
          </a:prstGeom>
          <a:ln w="73025">
            <a:solidFill>
              <a:srgbClr val="00ACE5"/>
            </a:solidFill>
            <a:headEnd type="oval"/>
            <a:tailEnd type="oval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>
            <a:off x="368039" y="1802838"/>
            <a:ext cx="3328283" cy="841614"/>
          </a:xfrm>
          <a:prstGeom prst="bentConnector3">
            <a:avLst>
              <a:gd name="adj1" fmla="val 129"/>
            </a:avLst>
          </a:prstGeom>
          <a:ln w="73025">
            <a:solidFill>
              <a:srgbClr val="FF151F"/>
            </a:solidFill>
            <a:headEnd type="oval"/>
            <a:tailEnd type="oval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777" y="3009367"/>
            <a:ext cx="3093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тестирования отражаются в ГИС «КУ ГГС НСО», выгружаются и приобщаютс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 материалам конкурса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154" y="1475023"/>
            <a:ext cx="2817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 кадровой службы ДОУГГС назначает тестирование кандидатам конкурса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rgbClr val="3078B3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marL="536575"/>
            <a:r>
              <a:rPr lang="ru-RU" sz="3200" b="1" dirty="0" smtClean="0">
                <a:solidFill>
                  <a:schemeClr val="bg1"/>
                </a:solidFill>
              </a:rPr>
              <a:t>Оценка участников конкурсов</a:t>
            </a:r>
          </a:p>
          <a:p>
            <a:pPr marL="536575"/>
            <a:r>
              <a:rPr lang="ru-RU" sz="3200" b="1" dirty="0" smtClean="0">
                <a:solidFill>
                  <a:schemeClr val="bg1"/>
                </a:solidFill>
              </a:rPr>
              <a:t>ТЕСТИРОВАНИЕ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7462" t="23000" r="46979" b="26171"/>
          <a:stretch/>
        </p:blipFill>
        <p:spPr>
          <a:xfrm>
            <a:off x="7377117" y="1094711"/>
            <a:ext cx="4828136" cy="36718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1013" t="24107" r="13605" b="45942"/>
          <a:stretch/>
        </p:blipFill>
        <p:spPr>
          <a:xfrm>
            <a:off x="-52905" y="4451500"/>
            <a:ext cx="12244905" cy="238880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071783" y="1802838"/>
            <a:ext cx="1995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электронную почту кандидата приходит ссылка на личный кабинет.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Тестирование проходит дистанционно.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860" y="1316512"/>
            <a:ext cx="5162019" cy="554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3078B3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marL="536575"/>
            <a:r>
              <a:rPr lang="ru-RU" sz="2800" dirty="0" smtClean="0">
                <a:solidFill>
                  <a:schemeClr val="bg1"/>
                </a:solidFill>
              </a:rPr>
              <a:t>НАПИСАНИЕ РЕФЕРАТА,</a:t>
            </a:r>
          </a:p>
          <a:p>
            <a:pPr marL="536575"/>
            <a:r>
              <a:rPr lang="ru-RU" sz="2800" dirty="0" smtClean="0">
                <a:solidFill>
                  <a:schemeClr val="bg1"/>
                </a:solidFill>
              </a:rPr>
              <a:t>ВЫПОЛНЕНИЕ ПИСЬМЕННОГО ЗАДАНИЯ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51" y="1709930"/>
            <a:ext cx="4861419" cy="58477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078B3"/>
                </a:solidFill>
              </a:rPr>
              <a:t>Предлагает тему реферата и вариант письменного задания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9098" y="1744498"/>
            <a:ext cx="3553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окончания срока приема документов направляет допущенным до 2ого этапа кандидатам </a:t>
            </a:r>
            <a:r>
              <a:rPr lang="ru-RU" sz="1600" b="1" dirty="0" smtClean="0">
                <a:solidFill>
                  <a:srgbClr val="3078B3"/>
                </a:solidFill>
              </a:rPr>
              <a:t>на электронную почту тему реферата и письменное задание</a:t>
            </a:r>
            <a:r>
              <a:rPr lang="ru-RU" sz="1600" dirty="0" smtClean="0">
                <a:solidFill>
                  <a:srgbClr val="3078B3"/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указанием сроков их выполнения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016" y="2310591"/>
            <a:ext cx="4503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качестве письменного задания может быть: подготовка ответа на обращение гражданина, проекта НПА, проведение анализа представленных данных, подготовка технического задания и т.д.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02" y="4101448"/>
            <a:ext cx="728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Выполненные задания отправляют на эл. почту сотрудника кадровой службы ДОУГГС, который нумерует их в целях сохранения </a:t>
            </a:r>
            <a:r>
              <a:rPr lang="ru-RU" sz="1600" b="1" dirty="0" smtClean="0">
                <a:solidFill>
                  <a:srgbClr val="3078B3"/>
                </a:solidFill>
              </a:rPr>
              <a:t>анонимности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работ для проверяющих.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3217" y="5635415"/>
            <a:ext cx="3066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78B3"/>
                </a:solidFill>
              </a:rPr>
              <a:t>Проверка письменных работ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членами конкурсной комиссии – представителями ОИОГВ.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522390" y="-1984586"/>
            <a:ext cx="5162019" cy="8953743"/>
            <a:chOff x="7522390" y="-1984586"/>
            <a:chExt cx="5162019" cy="8953743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22390" y="-1984586"/>
              <a:ext cx="5162019" cy="5546263"/>
            </a:xfrm>
            <a:prstGeom prst="rect">
              <a:avLst/>
            </a:prstGeom>
          </p:spPr>
        </p:pic>
        <p:grpSp>
          <p:nvGrpSpPr>
            <p:cNvPr id="25" name="Группа 24"/>
            <p:cNvGrpSpPr/>
            <p:nvPr/>
          </p:nvGrpSpPr>
          <p:grpSpPr>
            <a:xfrm>
              <a:off x="9100955" y="6556554"/>
              <a:ext cx="2199836" cy="412603"/>
              <a:chOff x="9100955" y="6556554"/>
              <a:chExt cx="2199836" cy="412603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9100955" y="6561653"/>
                <a:ext cx="756240" cy="407504"/>
              </a:xfrm>
              <a:prstGeom prst="rect">
                <a:avLst/>
              </a:prstGeom>
              <a:solidFill>
                <a:srgbClr val="FF15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9857195" y="6556554"/>
                <a:ext cx="747857" cy="407504"/>
              </a:xfrm>
              <a:prstGeom prst="rect">
                <a:avLst/>
              </a:prstGeom>
              <a:solidFill>
                <a:srgbClr val="00B0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0571714" y="6556554"/>
                <a:ext cx="729077" cy="407504"/>
              </a:xfrm>
              <a:prstGeom prst="rect">
                <a:avLst/>
              </a:prstGeom>
              <a:solidFill>
                <a:srgbClr val="FFB1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649" t="16614" r="23140" b="3642"/>
          <a:stretch/>
        </p:blipFill>
        <p:spPr>
          <a:xfrm>
            <a:off x="7522390" y="3419980"/>
            <a:ext cx="4669610" cy="32782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58537" y="1120336"/>
            <a:ext cx="1520312" cy="510778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ДОУГГС</a:t>
            </a:r>
            <a:endParaRPr lang="ru-RU" sz="1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16305" y="1100908"/>
            <a:ext cx="1441174" cy="510778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ОИОГВ</a:t>
            </a:r>
            <a:endParaRPr lang="ru-RU" sz="1000" dirty="0" smtClean="0"/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rot="10800000" flipH="1">
            <a:off x="4598087" y="1559886"/>
            <a:ext cx="1958009" cy="538199"/>
          </a:xfrm>
          <a:prstGeom prst="bentConnector3">
            <a:avLst/>
          </a:prstGeom>
          <a:ln w="44450">
            <a:solidFill>
              <a:srgbClr val="FFB13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6305" y="3512667"/>
            <a:ext cx="1735200" cy="510778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Кандидаты</a:t>
            </a:r>
            <a:endParaRPr lang="ru-RU" sz="1000" dirty="0" smtClean="0"/>
          </a:p>
        </p:txBody>
      </p:sp>
      <p:cxnSp>
        <p:nvCxnSpPr>
          <p:cNvPr id="34" name="Соединительная линия уступом 33"/>
          <p:cNvCxnSpPr>
            <a:endCxn id="31" idx="3"/>
          </p:cNvCxnSpPr>
          <p:nvPr/>
        </p:nvCxnSpPr>
        <p:spPr>
          <a:xfrm rot="10800000" flipV="1">
            <a:off x="1851506" y="3131454"/>
            <a:ext cx="4430025" cy="636601"/>
          </a:xfrm>
          <a:prstGeom prst="bentConnector3">
            <a:avLst>
              <a:gd name="adj1" fmla="val 46859"/>
            </a:avLst>
          </a:prstGeom>
          <a:ln w="44450">
            <a:solidFill>
              <a:srgbClr val="FFB13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43470" y="5059115"/>
            <a:ext cx="1441174" cy="510778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ОИОГВ</a:t>
            </a:r>
            <a:endParaRPr lang="ru-RU" sz="1000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137180" y="5635415"/>
            <a:ext cx="37645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Приобщение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материалам конкурса и </a:t>
            </a:r>
            <a:r>
              <a:rPr lang="ru-RU" sz="1600" b="1" dirty="0" smtClean="0">
                <a:solidFill>
                  <a:srgbClr val="3078B3"/>
                </a:solidFill>
              </a:rPr>
              <a:t>составление </a:t>
            </a:r>
            <a:r>
              <a:rPr lang="ru-RU" sz="1600" b="1" dirty="0">
                <a:solidFill>
                  <a:srgbClr val="3078B3"/>
                </a:solidFill>
              </a:rPr>
              <a:t>предварительного рейтинга кандидатов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итогам оценочных процедур.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180" y="5006887"/>
            <a:ext cx="1520312" cy="510778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ДОУГГС</a:t>
            </a:r>
            <a:endParaRPr lang="ru-RU" sz="1000" dirty="0" smtClean="0"/>
          </a:p>
        </p:txBody>
      </p:sp>
      <p:cxnSp>
        <p:nvCxnSpPr>
          <p:cNvPr id="82" name="Прямая со стрелкой 81"/>
          <p:cNvCxnSpPr/>
          <p:nvPr/>
        </p:nvCxnSpPr>
        <p:spPr>
          <a:xfrm flipV="1">
            <a:off x="1671991" y="5148470"/>
            <a:ext cx="4271479" cy="4475"/>
          </a:xfrm>
          <a:prstGeom prst="straightConnector1">
            <a:avLst/>
          </a:prstGeom>
          <a:ln w="34925">
            <a:solidFill>
              <a:srgbClr val="00B0F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 flipV="1">
            <a:off x="1630872" y="5364495"/>
            <a:ext cx="4271479" cy="4475"/>
          </a:xfrm>
          <a:prstGeom prst="straightConnector1">
            <a:avLst/>
          </a:prstGeom>
          <a:ln w="34925">
            <a:solidFill>
              <a:srgbClr val="FFB13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141527" y="4908787"/>
            <a:ext cx="1520312" cy="272415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На проверку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41527" y="5242300"/>
            <a:ext cx="1520312" cy="272415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Результаты 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37291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3447"/>
            <a:ext cx="4134678" cy="6858000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algn="ctr">
              <a:buNone/>
            </a:pPr>
            <a:r>
              <a:rPr lang="ru-RU" sz="2800" b="1" dirty="0" smtClean="0"/>
              <a:t>Используемые методы оценки </a:t>
            </a:r>
          </a:p>
          <a:p>
            <a:pPr marL="268288">
              <a:buNone/>
            </a:pPr>
            <a:endParaRPr lang="ru-RU" sz="2800" b="1" dirty="0" smtClean="0"/>
          </a:p>
          <a:p>
            <a:pPr marL="88900" algn="ctr" defTabSz="447675"/>
            <a:r>
              <a:rPr lang="ru-RU" dirty="0" smtClean="0">
                <a:solidFill>
                  <a:schemeClr val="bg1"/>
                </a:solidFill>
              </a:rPr>
              <a:t>Проведение аттестации гражданских служащих Новосибирской области</a:t>
            </a:r>
          </a:p>
          <a:p>
            <a:pPr marL="88900" algn="ctr" defTabSz="447675"/>
            <a:r>
              <a:rPr lang="ru-RU" dirty="0" smtClean="0">
                <a:solidFill>
                  <a:schemeClr val="bg1"/>
                </a:solidFill>
              </a:rPr>
              <a:t>в администрации, ОИОГВ </a:t>
            </a:r>
          </a:p>
          <a:p>
            <a:pPr marL="268288">
              <a:buNone/>
            </a:pPr>
            <a:endParaRPr lang="ru-RU" sz="3000" b="1" dirty="0"/>
          </a:p>
        </p:txBody>
      </p:sp>
      <p:grpSp>
        <p:nvGrpSpPr>
          <p:cNvPr id="8" name="Group 3"/>
          <p:cNvGrpSpPr/>
          <p:nvPr/>
        </p:nvGrpSpPr>
        <p:grpSpPr>
          <a:xfrm>
            <a:off x="6279596" y="1175746"/>
            <a:ext cx="4045782" cy="4045780"/>
            <a:chOff x="2252833" y="1267124"/>
            <a:chExt cx="4633453" cy="4633451"/>
          </a:xfrm>
          <a:scene3d>
            <a:camera prst="perspectiveRelaxed" fov="4800000">
              <a:rot lat="20706000" lon="20220000" rev="882000"/>
            </a:camera>
            <a:lightRig rig="threePt" dir="t">
              <a:rot lat="0" lon="0" rev="15000000"/>
            </a:lightRig>
          </a:scene3d>
        </p:grpSpPr>
        <p:sp>
          <p:nvSpPr>
            <p:cNvPr id="13" name="Oval 2"/>
            <p:cNvSpPr/>
            <p:nvPr/>
          </p:nvSpPr>
          <p:spPr>
            <a:xfrm>
              <a:off x="4625634" y="1267124"/>
              <a:ext cx="2260652" cy="2260642"/>
            </a:xfrm>
            <a:custGeom>
              <a:avLst/>
              <a:gdLst/>
              <a:ahLst/>
              <a:cxnLst/>
              <a:rect l="l" t="t" r="r" b="b"/>
              <a:pathLst>
                <a:path w="2260652" h="2260642">
                  <a:moveTo>
                    <a:pt x="0" y="0"/>
                  </a:moveTo>
                  <a:cubicBezTo>
                    <a:pt x="1243371" y="11781"/>
                    <a:pt x="2248869" y="1017272"/>
                    <a:pt x="2260652" y="2260642"/>
                  </a:cubicBezTo>
                  <a:lnTo>
                    <a:pt x="1498836" y="2260642"/>
                  </a:lnTo>
                  <a:cubicBezTo>
                    <a:pt x="1494318" y="1915818"/>
                    <a:pt x="1374410" y="1598825"/>
                    <a:pt x="1174825" y="1347204"/>
                  </a:cubicBezTo>
                  <a:cubicBezTo>
                    <a:pt x="1133996" y="1332086"/>
                    <a:pt x="1106383" y="1333065"/>
                    <a:pt x="1062361" y="1367914"/>
                  </a:cubicBezTo>
                  <a:lnTo>
                    <a:pt x="1049179" y="1379324"/>
                  </a:lnTo>
                  <a:cubicBezTo>
                    <a:pt x="1015475" y="1411131"/>
                    <a:pt x="997501" y="1449916"/>
                    <a:pt x="999506" y="1493727"/>
                  </a:cubicBezTo>
                  <a:cubicBezTo>
                    <a:pt x="1005229" y="1562783"/>
                    <a:pt x="981246" y="1633697"/>
                    <a:pt x="928317" y="1686626"/>
                  </a:cubicBezTo>
                  <a:cubicBezTo>
                    <a:pt x="831532" y="1783410"/>
                    <a:pt x="674613" y="1783411"/>
                    <a:pt x="577828" y="1686626"/>
                  </a:cubicBezTo>
                  <a:cubicBezTo>
                    <a:pt x="481044" y="1589842"/>
                    <a:pt x="481044" y="1432922"/>
                    <a:pt x="577829" y="1336138"/>
                  </a:cubicBezTo>
                  <a:cubicBezTo>
                    <a:pt x="630446" y="1283520"/>
                    <a:pt x="700837" y="1259508"/>
                    <a:pt x="769512" y="1264796"/>
                  </a:cubicBezTo>
                  <a:cubicBezTo>
                    <a:pt x="815356" y="1267078"/>
                    <a:pt x="855728" y="1247690"/>
                    <a:pt x="888494" y="1211390"/>
                  </a:cubicBezTo>
                  <a:lnTo>
                    <a:pt x="908816" y="1187913"/>
                  </a:lnTo>
                  <a:cubicBezTo>
                    <a:pt x="932421" y="1145103"/>
                    <a:pt x="928577" y="1118677"/>
                    <a:pt x="909040" y="1082585"/>
                  </a:cubicBezTo>
                  <a:cubicBezTo>
                    <a:pt x="658225" y="884883"/>
                    <a:pt x="342873" y="766296"/>
                    <a:pt x="0" y="761802"/>
                  </a:cubicBezTo>
                  <a:close/>
                </a:path>
              </a:pathLst>
            </a:custGeom>
            <a:solidFill>
              <a:srgbClr val="36B000"/>
            </a:solidFill>
            <a:ln>
              <a:noFill/>
            </a:ln>
            <a:sp3d extrusionH="508000" prstMaterial="plastic">
              <a:bevelT w="1905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14" name="Oval 2"/>
            <p:cNvSpPr/>
            <p:nvPr/>
          </p:nvSpPr>
          <p:spPr>
            <a:xfrm rot="5400000">
              <a:off x="4625636" y="3637490"/>
              <a:ext cx="2260644" cy="2260652"/>
            </a:xfrm>
            <a:custGeom>
              <a:avLst/>
              <a:gdLst/>
              <a:ahLst/>
              <a:cxnLst/>
              <a:rect l="l" t="t" r="r" b="b"/>
              <a:pathLst>
                <a:path w="2260644" h="2260652">
                  <a:moveTo>
                    <a:pt x="0" y="761810"/>
                  </a:moveTo>
                  <a:lnTo>
                    <a:pt x="0" y="0"/>
                  </a:lnTo>
                  <a:cubicBezTo>
                    <a:pt x="1243372" y="11782"/>
                    <a:pt x="2248863" y="1017281"/>
                    <a:pt x="2260644" y="2260652"/>
                  </a:cubicBezTo>
                  <a:lnTo>
                    <a:pt x="1498837" y="2260652"/>
                  </a:lnTo>
                  <a:cubicBezTo>
                    <a:pt x="1494318" y="1915827"/>
                    <a:pt x="1374410" y="1598834"/>
                    <a:pt x="1174825" y="1347212"/>
                  </a:cubicBezTo>
                  <a:cubicBezTo>
                    <a:pt x="1133996" y="1332094"/>
                    <a:pt x="1106383" y="1333073"/>
                    <a:pt x="1062361" y="1367922"/>
                  </a:cubicBezTo>
                  <a:lnTo>
                    <a:pt x="1049179" y="1379332"/>
                  </a:lnTo>
                  <a:cubicBezTo>
                    <a:pt x="1015475" y="1411139"/>
                    <a:pt x="997501" y="1449924"/>
                    <a:pt x="999506" y="1493735"/>
                  </a:cubicBezTo>
                  <a:cubicBezTo>
                    <a:pt x="1005229" y="1562791"/>
                    <a:pt x="981246" y="1633705"/>
                    <a:pt x="928317" y="1686634"/>
                  </a:cubicBezTo>
                  <a:cubicBezTo>
                    <a:pt x="831532" y="1783418"/>
                    <a:pt x="674613" y="1783419"/>
                    <a:pt x="577828" y="1686634"/>
                  </a:cubicBezTo>
                  <a:cubicBezTo>
                    <a:pt x="481044" y="1589850"/>
                    <a:pt x="481044" y="1432930"/>
                    <a:pt x="577829" y="1336146"/>
                  </a:cubicBezTo>
                  <a:cubicBezTo>
                    <a:pt x="630446" y="1283528"/>
                    <a:pt x="700837" y="1259516"/>
                    <a:pt x="769512" y="1264804"/>
                  </a:cubicBezTo>
                  <a:cubicBezTo>
                    <a:pt x="815356" y="1267086"/>
                    <a:pt x="855728" y="1247698"/>
                    <a:pt x="888494" y="1211398"/>
                  </a:cubicBezTo>
                  <a:lnTo>
                    <a:pt x="908816" y="1187921"/>
                  </a:lnTo>
                  <a:cubicBezTo>
                    <a:pt x="932421" y="1145111"/>
                    <a:pt x="928577" y="1118685"/>
                    <a:pt x="909040" y="1082593"/>
                  </a:cubicBezTo>
                  <a:cubicBezTo>
                    <a:pt x="658225" y="884891"/>
                    <a:pt x="342873" y="766304"/>
                    <a:pt x="0" y="761810"/>
                  </a:cubicBezTo>
                  <a:close/>
                </a:path>
              </a:pathLst>
            </a:custGeom>
            <a:solidFill>
              <a:srgbClr val="F8D500"/>
            </a:solidFill>
            <a:ln>
              <a:noFill/>
            </a:ln>
            <a:sp3d extrusionH="508000" prstMaterial="plastic">
              <a:bevelT w="1905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15" name="Oval 2"/>
            <p:cNvSpPr/>
            <p:nvPr/>
          </p:nvSpPr>
          <p:spPr>
            <a:xfrm flipH="1">
              <a:off x="2252833" y="1267124"/>
              <a:ext cx="2260651" cy="2260642"/>
            </a:xfrm>
            <a:custGeom>
              <a:avLst/>
              <a:gdLst/>
              <a:ahLst/>
              <a:cxnLst/>
              <a:rect l="l" t="t" r="r" b="b"/>
              <a:pathLst>
                <a:path w="2260651" h="2260642">
                  <a:moveTo>
                    <a:pt x="0" y="0"/>
                  </a:moveTo>
                  <a:lnTo>
                    <a:pt x="0" y="761802"/>
                  </a:lnTo>
                  <a:cubicBezTo>
                    <a:pt x="342873" y="766296"/>
                    <a:pt x="658224" y="884884"/>
                    <a:pt x="909039" y="1082585"/>
                  </a:cubicBezTo>
                  <a:cubicBezTo>
                    <a:pt x="928576" y="1118677"/>
                    <a:pt x="932420" y="1145103"/>
                    <a:pt x="908815" y="1187913"/>
                  </a:cubicBezTo>
                  <a:lnTo>
                    <a:pt x="888493" y="1211390"/>
                  </a:lnTo>
                  <a:cubicBezTo>
                    <a:pt x="855727" y="1247690"/>
                    <a:pt x="815355" y="1267078"/>
                    <a:pt x="769511" y="1264796"/>
                  </a:cubicBezTo>
                  <a:cubicBezTo>
                    <a:pt x="700836" y="1259508"/>
                    <a:pt x="630445" y="1283520"/>
                    <a:pt x="577828" y="1336138"/>
                  </a:cubicBezTo>
                  <a:cubicBezTo>
                    <a:pt x="481043" y="1432922"/>
                    <a:pt x="481043" y="1589842"/>
                    <a:pt x="577827" y="1686626"/>
                  </a:cubicBezTo>
                  <a:cubicBezTo>
                    <a:pt x="674612" y="1783411"/>
                    <a:pt x="831531" y="1783410"/>
                    <a:pt x="928316" y="1686626"/>
                  </a:cubicBezTo>
                  <a:cubicBezTo>
                    <a:pt x="981245" y="1633697"/>
                    <a:pt x="1005228" y="1562783"/>
                    <a:pt x="999505" y="1493727"/>
                  </a:cubicBezTo>
                  <a:cubicBezTo>
                    <a:pt x="997500" y="1449916"/>
                    <a:pt x="1015474" y="1411131"/>
                    <a:pt x="1049178" y="1379324"/>
                  </a:cubicBezTo>
                  <a:lnTo>
                    <a:pt x="1062360" y="1367914"/>
                  </a:lnTo>
                  <a:cubicBezTo>
                    <a:pt x="1106382" y="1333065"/>
                    <a:pt x="1133995" y="1332086"/>
                    <a:pt x="1174824" y="1347204"/>
                  </a:cubicBezTo>
                  <a:cubicBezTo>
                    <a:pt x="1374409" y="1598825"/>
                    <a:pt x="1494317" y="1915818"/>
                    <a:pt x="1498835" y="2260642"/>
                  </a:cubicBezTo>
                  <a:lnTo>
                    <a:pt x="2260651" y="2260642"/>
                  </a:lnTo>
                  <a:cubicBezTo>
                    <a:pt x="2248868" y="1017273"/>
                    <a:pt x="1243371" y="11782"/>
                    <a:pt x="0" y="0"/>
                  </a:cubicBezTo>
                  <a:close/>
                </a:path>
              </a:pathLst>
            </a:custGeom>
            <a:solidFill>
              <a:srgbClr val="F72525"/>
            </a:solidFill>
            <a:ln>
              <a:noFill/>
            </a:ln>
            <a:sp3d extrusionH="508000" prstMaterial="plastic">
              <a:bevelT w="1905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  <p:sp>
          <p:nvSpPr>
            <p:cNvPr id="16" name="Oval 2"/>
            <p:cNvSpPr/>
            <p:nvPr/>
          </p:nvSpPr>
          <p:spPr>
            <a:xfrm rot="16200000" flipH="1">
              <a:off x="2253979" y="3638648"/>
              <a:ext cx="2263080" cy="2260773"/>
            </a:xfrm>
            <a:custGeom>
              <a:avLst/>
              <a:gdLst/>
              <a:ahLst/>
              <a:cxnLst/>
              <a:rect l="l" t="t" r="r" b="b"/>
              <a:pathLst>
                <a:path w="2263080" h="2260773">
                  <a:moveTo>
                    <a:pt x="0" y="0"/>
                  </a:moveTo>
                  <a:lnTo>
                    <a:pt x="0" y="761829"/>
                  </a:lnTo>
                  <a:cubicBezTo>
                    <a:pt x="343814" y="765864"/>
                    <a:pt x="660067" y="884545"/>
                    <a:pt x="911476" y="1082715"/>
                  </a:cubicBezTo>
                  <a:cubicBezTo>
                    <a:pt x="931013" y="1118807"/>
                    <a:pt x="934857" y="1145233"/>
                    <a:pt x="911252" y="1188043"/>
                  </a:cubicBezTo>
                  <a:lnTo>
                    <a:pt x="890930" y="1211520"/>
                  </a:lnTo>
                  <a:cubicBezTo>
                    <a:pt x="858164" y="1247820"/>
                    <a:pt x="817792" y="1267208"/>
                    <a:pt x="771948" y="1264926"/>
                  </a:cubicBezTo>
                  <a:cubicBezTo>
                    <a:pt x="703273" y="1259638"/>
                    <a:pt x="632882" y="1283650"/>
                    <a:pt x="580265" y="1336268"/>
                  </a:cubicBezTo>
                  <a:cubicBezTo>
                    <a:pt x="483480" y="1433052"/>
                    <a:pt x="483480" y="1589972"/>
                    <a:pt x="580264" y="1686756"/>
                  </a:cubicBezTo>
                  <a:cubicBezTo>
                    <a:pt x="677049" y="1783541"/>
                    <a:pt x="833968" y="1783540"/>
                    <a:pt x="930753" y="1686756"/>
                  </a:cubicBezTo>
                  <a:cubicBezTo>
                    <a:pt x="983682" y="1633827"/>
                    <a:pt x="1007665" y="1562913"/>
                    <a:pt x="1001942" y="1493857"/>
                  </a:cubicBezTo>
                  <a:cubicBezTo>
                    <a:pt x="999937" y="1450046"/>
                    <a:pt x="1017911" y="1411261"/>
                    <a:pt x="1051615" y="1379454"/>
                  </a:cubicBezTo>
                  <a:lnTo>
                    <a:pt x="1064797" y="1368044"/>
                  </a:lnTo>
                  <a:cubicBezTo>
                    <a:pt x="1108819" y="1333195"/>
                    <a:pt x="1136432" y="1332216"/>
                    <a:pt x="1177261" y="1347334"/>
                  </a:cubicBezTo>
                  <a:cubicBezTo>
                    <a:pt x="1376846" y="1598955"/>
                    <a:pt x="1496754" y="1915948"/>
                    <a:pt x="1501272" y="2260773"/>
                  </a:cubicBezTo>
                  <a:lnTo>
                    <a:pt x="2263080" y="2260773"/>
                  </a:lnTo>
                  <a:cubicBezTo>
                    <a:pt x="2251291" y="1016590"/>
                    <a:pt x="1244493" y="1059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p3d extrusionH="508000" prstMaterial="plastic">
              <a:bevelT w="1905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17" name="Oval 24"/>
            <p:cNvSpPr>
              <a:spLocks noChangeAspect="1"/>
            </p:cNvSpPr>
            <p:nvPr/>
          </p:nvSpPr>
          <p:spPr>
            <a:xfrm>
              <a:off x="3039676" y="2053966"/>
              <a:ext cx="3059766" cy="3059766"/>
            </a:xfrm>
            <a:custGeom>
              <a:avLst/>
              <a:gdLst/>
              <a:ahLst/>
              <a:cxnLst/>
              <a:rect l="l" t="t" r="r" b="b"/>
              <a:pathLst>
                <a:path w="3059766" h="3059766">
                  <a:moveTo>
                    <a:pt x="1529883" y="0"/>
                  </a:moveTo>
                  <a:cubicBezTo>
                    <a:pt x="1902799" y="0"/>
                    <a:pt x="2244551" y="133425"/>
                    <a:pt x="2509745" y="355454"/>
                  </a:cubicBezTo>
                  <a:cubicBezTo>
                    <a:pt x="2509352" y="369197"/>
                    <a:pt x="2504297" y="383801"/>
                    <a:pt x="2494774" y="401071"/>
                  </a:cubicBezTo>
                  <a:lnTo>
                    <a:pt x="2474452" y="424548"/>
                  </a:lnTo>
                  <a:cubicBezTo>
                    <a:pt x="2441686" y="460848"/>
                    <a:pt x="2401314" y="480236"/>
                    <a:pt x="2355470" y="477954"/>
                  </a:cubicBezTo>
                  <a:cubicBezTo>
                    <a:pt x="2286795" y="472666"/>
                    <a:pt x="2216404" y="496678"/>
                    <a:pt x="2163787" y="549296"/>
                  </a:cubicBezTo>
                  <a:cubicBezTo>
                    <a:pt x="2067002" y="646080"/>
                    <a:pt x="2067002" y="803000"/>
                    <a:pt x="2163786" y="899784"/>
                  </a:cubicBezTo>
                  <a:cubicBezTo>
                    <a:pt x="2260571" y="996569"/>
                    <a:pt x="2417490" y="996568"/>
                    <a:pt x="2514275" y="899784"/>
                  </a:cubicBezTo>
                  <a:cubicBezTo>
                    <a:pt x="2567204" y="846855"/>
                    <a:pt x="2591187" y="775941"/>
                    <a:pt x="2585464" y="706885"/>
                  </a:cubicBezTo>
                  <a:cubicBezTo>
                    <a:pt x="2583459" y="663074"/>
                    <a:pt x="2601433" y="624289"/>
                    <a:pt x="2635137" y="592482"/>
                  </a:cubicBezTo>
                  <a:lnTo>
                    <a:pt x="2648319" y="581072"/>
                  </a:lnTo>
                  <a:cubicBezTo>
                    <a:pt x="2670473" y="563535"/>
                    <a:pt x="2688471" y="554575"/>
                    <a:pt x="2706097" y="551984"/>
                  </a:cubicBezTo>
                  <a:cubicBezTo>
                    <a:pt x="2927022" y="816962"/>
                    <a:pt x="3059766" y="1157921"/>
                    <a:pt x="3059766" y="1529883"/>
                  </a:cubicBezTo>
                  <a:cubicBezTo>
                    <a:pt x="3059766" y="1901751"/>
                    <a:pt x="2927090" y="2242631"/>
                    <a:pt x="2706274" y="2507587"/>
                  </a:cubicBezTo>
                  <a:cubicBezTo>
                    <a:pt x="2691987" y="2507407"/>
                    <a:pt x="2676804" y="2502334"/>
                    <a:pt x="2658687" y="2492344"/>
                  </a:cubicBezTo>
                  <a:lnTo>
                    <a:pt x="2635210" y="2472022"/>
                  </a:lnTo>
                  <a:cubicBezTo>
                    <a:pt x="2598910" y="2439256"/>
                    <a:pt x="2579522" y="2398884"/>
                    <a:pt x="2581804" y="2353040"/>
                  </a:cubicBezTo>
                  <a:cubicBezTo>
                    <a:pt x="2587092" y="2284365"/>
                    <a:pt x="2563080" y="2213974"/>
                    <a:pt x="2510462" y="2161357"/>
                  </a:cubicBezTo>
                  <a:cubicBezTo>
                    <a:pt x="2413678" y="2064572"/>
                    <a:pt x="2256758" y="2064572"/>
                    <a:pt x="2159974" y="2161356"/>
                  </a:cubicBezTo>
                  <a:cubicBezTo>
                    <a:pt x="2063189" y="2258141"/>
                    <a:pt x="2063190" y="2415060"/>
                    <a:pt x="2159974" y="2511845"/>
                  </a:cubicBezTo>
                  <a:cubicBezTo>
                    <a:pt x="2212903" y="2564774"/>
                    <a:pt x="2283817" y="2588757"/>
                    <a:pt x="2352873" y="2583034"/>
                  </a:cubicBezTo>
                  <a:cubicBezTo>
                    <a:pt x="2396684" y="2581029"/>
                    <a:pt x="2435469" y="2599003"/>
                    <a:pt x="2467276" y="2632707"/>
                  </a:cubicBezTo>
                  <a:lnTo>
                    <a:pt x="2478686" y="2645889"/>
                  </a:lnTo>
                  <a:cubicBezTo>
                    <a:pt x="2497029" y="2669060"/>
                    <a:pt x="2505988" y="2687685"/>
                    <a:pt x="2507743" y="2706133"/>
                  </a:cubicBezTo>
                  <a:cubicBezTo>
                    <a:pt x="2242769" y="2927036"/>
                    <a:pt x="1901827" y="3059766"/>
                    <a:pt x="1529883" y="3059766"/>
                  </a:cubicBezTo>
                  <a:cubicBezTo>
                    <a:pt x="1159113" y="3059766"/>
                    <a:pt x="819148" y="2927871"/>
                    <a:pt x="554441" y="2708330"/>
                  </a:cubicBezTo>
                  <a:cubicBezTo>
                    <a:pt x="556276" y="2689962"/>
                    <a:pt x="565237" y="2671397"/>
                    <a:pt x="583501" y="2648326"/>
                  </a:cubicBezTo>
                  <a:lnTo>
                    <a:pt x="594911" y="2635144"/>
                  </a:lnTo>
                  <a:cubicBezTo>
                    <a:pt x="626718" y="2601440"/>
                    <a:pt x="665503" y="2583466"/>
                    <a:pt x="709314" y="2585471"/>
                  </a:cubicBezTo>
                  <a:cubicBezTo>
                    <a:pt x="778370" y="2591194"/>
                    <a:pt x="849284" y="2567211"/>
                    <a:pt x="902213" y="2514282"/>
                  </a:cubicBezTo>
                  <a:cubicBezTo>
                    <a:pt x="998997" y="2417497"/>
                    <a:pt x="998998" y="2260578"/>
                    <a:pt x="902213" y="2163793"/>
                  </a:cubicBezTo>
                  <a:cubicBezTo>
                    <a:pt x="805429" y="2067009"/>
                    <a:pt x="648509" y="2067009"/>
                    <a:pt x="551725" y="2163794"/>
                  </a:cubicBezTo>
                  <a:cubicBezTo>
                    <a:pt x="499107" y="2216411"/>
                    <a:pt x="475095" y="2286802"/>
                    <a:pt x="480383" y="2355477"/>
                  </a:cubicBezTo>
                  <a:cubicBezTo>
                    <a:pt x="482665" y="2401321"/>
                    <a:pt x="463277" y="2441693"/>
                    <a:pt x="426977" y="2474459"/>
                  </a:cubicBezTo>
                  <a:lnTo>
                    <a:pt x="403500" y="2494781"/>
                  </a:lnTo>
                  <a:cubicBezTo>
                    <a:pt x="385303" y="2504814"/>
                    <a:pt x="370067" y="2509888"/>
                    <a:pt x="355729" y="2510049"/>
                  </a:cubicBezTo>
                  <a:cubicBezTo>
                    <a:pt x="133531" y="2244821"/>
                    <a:pt x="0" y="1902946"/>
                    <a:pt x="0" y="1529883"/>
                  </a:cubicBezTo>
                  <a:cubicBezTo>
                    <a:pt x="0" y="1157920"/>
                    <a:pt x="132745" y="816961"/>
                    <a:pt x="353670" y="551983"/>
                  </a:cubicBezTo>
                  <a:cubicBezTo>
                    <a:pt x="371296" y="554574"/>
                    <a:pt x="389294" y="563534"/>
                    <a:pt x="411447" y="581071"/>
                  </a:cubicBezTo>
                  <a:lnTo>
                    <a:pt x="424629" y="592481"/>
                  </a:lnTo>
                  <a:cubicBezTo>
                    <a:pt x="458333" y="624288"/>
                    <a:pt x="476307" y="663073"/>
                    <a:pt x="474302" y="706884"/>
                  </a:cubicBezTo>
                  <a:cubicBezTo>
                    <a:pt x="468579" y="775940"/>
                    <a:pt x="492562" y="846854"/>
                    <a:pt x="545491" y="899783"/>
                  </a:cubicBezTo>
                  <a:cubicBezTo>
                    <a:pt x="642276" y="996567"/>
                    <a:pt x="799195" y="996568"/>
                    <a:pt x="895980" y="899783"/>
                  </a:cubicBezTo>
                  <a:cubicBezTo>
                    <a:pt x="992764" y="802999"/>
                    <a:pt x="992764" y="646079"/>
                    <a:pt x="895979" y="549295"/>
                  </a:cubicBezTo>
                  <a:cubicBezTo>
                    <a:pt x="843362" y="496677"/>
                    <a:pt x="772971" y="472665"/>
                    <a:pt x="704296" y="477953"/>
                  </a:cubicBezTo>
                  <a:cubicBezTo>
                    <a:pt x="658452" y="480235"/>
                    <a:pt x="618080" y="460847"/>
                    <a:pt x="585314" y="424547"/>
                  </a:cubicBezTo>
                  <a:lnTo>
                    <a:pt x="564992" y="401070"/>
                  </a:lnTo>
                  <a:cubicBezTo>
                    <a:pt x="555470" y="383801"/>
                    <a:pt x="550414" y="369197"/>
                    <a:pt x="550021" y="355454"/>
                  </a:cubicBezTo>
                  <a:cubicBezTo>
                    <a:pt x="815216" y="133425"/>
                    <a:pt x="1156968" y="0"/>
                    <a:pt x="152988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sp3d extrusionH="508000" prstMaterial="plastic">
              <a:bevelT w="1905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rgbClr val="92D050"/>
                  </a:solidFill>
                  <a:latin typeface="Arial Black" pitchFamily="34" charset="0"/>
                </a:rPr>
                <a:t>Аттестация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78202" y="132579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Отзыв непосредственного руководителя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81362" y="855627"/>
            <a:ext cx="35297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Мотивационный бланк руководителя </a:t>
            </a:r>
          </a:p>
          <a:p>
            <a:pPr algn="ctr"/>
            <a:r>
              <a:rPr lang="ru-RU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(в случае рекомендации гражданского служащего в резерв)</a:t>
            </a:r>
            <a:endParaRPr lang="ru-RU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8626" y="5071480"/>
            <a:ext cx="2931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Тестирование на знания в области специфики профессиональной служебной деятельности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88380" y="4378982"/>
            <a:ext cx="32036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Сведения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</a:rPr>
              <a:t>о выполненных поручениях и подготовленных документах</a:t>
            </a:r>
            <a:endParaRPr lang="ru-RU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30479"/>
            <a:ext cx="12192000" cy="1392592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Информационно-коммуникационные технологии в работе единой системы оценки и развития </a:t>
            </a:r>
          </a:p>
          <a:p>
            <a:pPr algn="ctr"/>
            <a:r>
              <a:rPr lang="ru-RU" sz="2000" b="1" dirty="0"/>
              <a:t>управленческих компетенций </a:t>
            </a:r>
            <a:endParaRPr lang="ru-RU" sz="2000" b="1" dirty="0" smtClean="0"/>
          </a:p>
          <a:p>
            <a:pPr algn="ctr"/>
            <a:r>
              <a:rPr lang="ru-RU" sz="2400" b="1" dirty="0" smtClean="0"/>
              <a:t>ГИС «Кадровый учет государственных гражданских служащих Новосибирской области»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3269" y="3701640"/>
            <a:ext cx="5682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Модуль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ОТБОР ПЕРСОНАЛА </a:t>
            </a:r>
            <a:r>
              <a:rPr lang="ru-RU" b="1" dirty="0" smtClean="0"/>
              <a:t>НА </a:t>
            </a:r>
            <a:r>
              <a:rPr lang="ru-RU" b="1" dirty="0"/>
              <a:t>ОСНОВЕ КОНКУРСА»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3172" y="3772589"/>
            <a:ext cx="3278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Модуль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ТЕСТИРОВАНИЕ ПЕРСОНАЛА»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3172" y="1387868"/>
            <a:ext cx="3164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Модуль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УЧЕТ КАДРОВЫХ РЕЗЕРВОВ»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269" y="1385531"/>
            <a:ext cx="2552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Модуль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ОЦЕНКА ПЕРСОНАЛА»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269" y="4419108"/>
            <a:ext cx="5111768" cy="20313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Формирование документов, необходимых для проведения конкурсных процедур </a:t>
            </a:r>
            <a:endParaRPr lang="ru-RU" sz="1400" dirty="0" smtClean="0">
              <a:cs typeface="Times New Roman" panose="02020603050405020304" pitchFamily="18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cs typeface="Times New Roman" panose="02020603050405020304" pitchFamily="18" charset="0"/>
              </a:rPr>
              <a:t>егистрация </a:t>
            </a:r>
            <a:r>
              <a:rPr lang="ru-RU" sz="1400" dirty="0">
                <a:cs typeface="Times New Roman" panose="02020603050405020304" pitchFamily="18" charset="0"/>
              </a:rPr>
              <a:t>участников </a:t>
            </a:r>
            <a:r>
              <a:rPr lang="ru-RU" sz="1400" dirty="0" smtClean="0">
                <a:cs typeface="Times New Roman" panose="02020603050405020304" pitchFamily="18" charset="0"/>
              </a:rPr>
              <a:t>конкурсов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Times New Roman" panose="02020603050405020304" pitchFamily="18" charset="0"/>
              </a:rPr>
              <a:t>Информирование </a:t>
            </a:r>
            <a:r>
              <a:rPr lang="ru-RU" sz="1400" dirty="0">
                <a:cs typeface="Times New Roman" panose="02020603050405020304" pitchFamily="18" charset="0"/>
              </a:rPr>
              <a:t>участников конкурса об этапах его </a:t>
            </a:r>
            <a:r>
              <a:rPr lang="ru-RU" sz="1400" dirty="0" smtClean="0">
                <a:cs typeface="Times New Roman" panose="02020603050405020304" pitchFamily="18" charset="0"/>
              </a:rPr>
              <a:t>проведения</a:t>
            </a:r>
            <a:endParaRPr lang="ru-RU" sz="1400" dirty="0">
              <a:cs typeface="Times New Roman" panose="02020603050405020304" pitchFamily="18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Формирование графика проведения конкурсных </a:t>
            </a:r>
            <a:r>
              <a:rPr lang="ru-RU" sz="1400" dirty="0" smtClean="0">
                <a:cs typeface="Times New Roman" panose="02020603050405020304" pitchFamily="18" charset="0"/>
              </a:rPr>
              <a:t>процедур</a:t>
            </a:r>
            <a:endParaRPr lang="ru-RU" sz="1400" dirty="0">
              <a:cs typeface="Times New Roman" panose="02020603050405020304" pitchFamily="18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Times New Roman" panose="02020603050405020304" pitchFamily="18" charset="0"/>
              </a:rPr>
              <a:t>Формирование </a:t>
            </a:r>
            <a:r>
              <a:rPr lang="ru-RU" sz="1400" dirty="0">
                <a:cs typeface="Times New Roman" panose="02020603050405020304" pitchFamily="18" charset="0"/>
              </a:rPr>
              <a:t>отчетных материалов о проведении </a:t>
            </a:r>
            <a:r>
              <a:rPr lang="ru-RU" sz="1400" dirty="0" smtClean="0">
                <a:cs typeface="Times New Roman" panose="02020603050405020304" pitchFamily="18" charset="0"/>
              </a:rPr>
              <a:t>конкурсов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cs typeface="Times New Roman" panose="02020603050405020304" pitchFamily="18" charset="0"/>
              </a:rPr>
              <a:t>ормирование </a:t>
            </a:r>
            <a:r>
              <a:rPr lang="ru-RU" sz="1400" dirty="0">
                <a:cs typeface="Times New Roman" panose="02020603050405020304" pitchFamily="18" charset="0"/>
              </a:rPr>
              <a:t>графика проведения конкурсных </a:t>
            </a:r>
            <a:r>
              <a:rPr lang="ru-RU" sz="1400" dirty="0" smtClean="0">
                <a:cs typeface="Times New Roman" panose="02020603050405020304" pitchFamily="18" charset="0"/>
              </a:rPr>
              <a:t>процедур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0255" y="4419109"/>
            <a:ext cx="5942704" cy="20313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Формирование, ведение и обновление банков тестов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Прохождение тестирования в дистанционном режиме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Регистрация итогов тестирования с представлением рейтинга участников тестирования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Times New Roman" panose="02020603050405020304" pitchFamily="18" charset="0"/>
              </a:rPr>
              <a:t>Установление ограничений </a:t>
            </a:r>
            <a:r>
              <a:rPr lang="ru-RU" sz="1400" dirty="0">
                <a:cs typeface="Times New Roman" panose="02020603050405020304" pitchFamily="18" charset="0"/>
              </a:rPr>
              <a:t>по числу </a:t>
            </a:r>
            <a:r>
              <a:rPr lang="ru-RU" sz="1400" dirty="0" smtClean="0">
                <a:cs typeface="Times New Roman" panose="02020603050405020304" pitchFamily="18" charset="0"/>
              </a:rPr>
              <a:t>попыток и времени прохождения тестов</a:t>
            </a:r>
            <a:endParaRPr lang="ru-RU" sz="1400" dirty="0">
              <a:cs typeface="Times New Roman" panose="02020603050405020304" pitchFamily="18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Формирование отчетов об итогах тестирования, о проведении анализа ответов в разрезе конкретных пользователей и </a:t>
            </a:r>
            <a:r>
              <a:rPr lang="ru-RU" sz="1400" dirty="0" smtClean="0">
                <a:cs typeface="Times New Roman" panose="02020603050405020304" pitchFamily="18" charset="0"/>
              </a:rPr>
              <a:t>пройденных ими </a:t>
            </a:r>
            <a:r>
              <a:rPr lang="ru-RU" sz="1400" dirty="0">
                <a:cs typeface="Times New Roman" panose="02020603050405020304" pitchFamily="18" charset="0"/>
              </a:rPr>
              <a:t>курсов </a:t>
            </a:r>
            <a:r>
              <a:rPr lang="ru-RU" sz="1400" dirty="0" smtClean="0">
                <a:cs typeface="Times New Roman" panose="02020603050405020304" pitchFamily="18" charset="0"/>
              </a:rPr>
              <a:t>тестирования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0255" y="2029050"/>
            <a:ext cx="5942703" cy="156966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Формирование материалов, необходимых для работы с кадровым </a:t>
            </a:r>
            <a:r>
              <a:rPr lang="ru-RU" sz="1200" dirty="0">
                <a:cs typeface="Times New Roman" panose="02020603050405020304" pitchFamily="18" charset="0"/>
              </a:rPr>
              <a:t>резервом</a:t>
            </a:r>
            <a:endParaRPr lang="ru-RU" sz="1400" dirty="0">
              <a:cs typeface="Times New Roman" panose="02020603050405020304" pitchFamily="18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Включение в кадровый резерв и исключение из него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Формирование отчетов для анализа движения сотрудников в период нахождения их в кадровом резерве, получения информации о составе кадрового резерва, информации о сроках нахождения в резерве, назначениях из кадрового </a:t>
            </a:r>
            <a:r>
              <a:rPr lang="ru-RU" sz="1400" dirty="0" smtClean="0">
                <a:cs typeface="Times New Roman" panose="02020603050405020304" pitchFamily="18" charset="0"/>
              </a:rPr>
              <a:t>резерва</a:t>
            </a:r>
            <a:endParaRPr lang="ru-RU" sz="800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269" y="2031862"/>
            <a:ext cx="5111768" cy="138499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Планирование и проведение аттестации сотрудников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Формирование списков служащих, имеющих право на присвоение первого или очередного классного чина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Формирование электронной версии необходимых документов, проектов правовых актов, протоколов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Формирование отчетности о присвоении классных </a:t>
            </a:r>
            <a:r>
              <a:rPr lang="ru-RU" sz="1400" dirty="0" smtClean="0">
                <a:cs typeface="Times New Roman" panose="02020603050405020304" pitchFamily="18" charset="0"/>
              </a:rPr>
              <a:t>чинов</a:t>
            </a:r>
            <a:endParaRPr lang="ru-RU" sz="7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4 Puzzle Pie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56" y="3145066"/>
            <a:ext cx="1764642" cy="129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1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264"/>
            <a:ext cx="12192000" cy="1392592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Информационно-коммуникационные технологии в работе единой системы оценки и развития </a:t>
            </a:r>
          </a:p>
          <a:p>
            <a:pPr algn="ctr"/>
            <a:r>
              <a:rPr lang="ru-RU" sz="2200" b="1" dirty="0"/>
              <a:t>управленческих компетенций </a:t>
            </a:r>
          </a:p>
          <a:p>
            <a:pPr algn="ctr"/>
            <a:r>
              <a:rPr lang="ru-RU" sz="3200" b="1" dirty="0" smtClean="0"/>
              <a:t>Обеспечение деятельности комиссий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121" y="1561040"/>
            <a:ext cx="4727714" cy="1123712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Материалы к заседанию комиссий загружаются на </a:t>
            </a:r>
            <a:r>
              <a:rPr lang="ru-RU" sz="2000" b="1" dirty="0" smtClean="0">
                <a:solidFill>
                  <a:srgbClr val="3078B3"/>
                </a:solidFill>
              </a:rPr>
              <a:t>планшетные компьютеры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97557" y="1548390"/>
            <a:ext cx="6768547" cy="180474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Разработано и используется </a:t>
            </a:r>
            <a:r>
              <a:rPr lang="ru-RU" b="1" dirty="0" smtClean="0">
                <a:solidFill>
                  <a:srgbClr val="3078B3"/>
                </a:solidFill>
              </a:rPr>
              <a:t>Мобильное приложение,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интегрированное 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ГИС «КУ ГГС НСО» для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автоматизированной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оперативной обработки результатов голосования членов конкурсных комиссий и подведения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итогов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отображения информации о кандидатах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тображения результатов проведенных оценочных процедур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4752"/>
            <a:ext cx="7092717" cy="4728478"/>
          </a:xfrm>
          <a:prstGeom prst="homePlate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854148" y="3557503"/>
            <a:ext cx="48582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6C062"/>
              </a:buClr>
            </a:pPr>
            <a:r>
              <a:rPr lang="ru-RU" b="1" dirty="0" smtClean="0">
                <a:solidFill>
                  <a:srgbClr val="3078B3"/>
                </a:solidFill>
              </a:rPr>
              <a:t>Достоинства:</a:t>
            </a:r>
          </a:p>
          <a:p>
            <a:pPr marL="285750" indent="-285750">
              <a:buClr>
                <a:srgbClr val="76C062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уменьшение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бумажного документооборота,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бумаги</a:t>
            </a:r>
          </a:p>
          <a:p>
            <a:pPr>
              <a:buClr>
                <a:srgbClr val="76C062"/>
              </a:buClr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76C062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скорости подготовки материалов к заседанию путем уменьшения трудозатрат на тиражирование материалов</a:t>
            </a:r>
          </a:p>
          <a:p>
            <a:pPr marL="285750" indent="-285750">
              <a:buClr>
                <a:srgbClr val="76C062"/>
              </a:buCl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76C062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членам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комиссии представлен больший объем материалов об участниках конкурса (аттестации)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flipV="1">
            <a:off x="9505794" y="4062867"/>
            <a:ext cx="2458253" cy="347319"/>
          </a:xfrm>
          <a:prstGeom prst="bentConnector3">
            <a:avLst>
              <a:gd name="adj1" fmla="val 50000"/>
            </a:avLst>
          </a:prstGeom>
          <a:ln w="92075">
            <a:solidFill>
              <a:srgbClr val="92D05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0800000">
            <a:off x="10743367" y="5076522"/>
            <a:ext cx="1828462" cy="1391061"/>
          </a:xfrm>
          <a:prstGeom prst="bentConnector3">
            <a:avLst>
              <a:gd name="adj1" fmla="val 50000"/>
            </a:avLst>
          </a:prstGeom>
          <a:ln w="92075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flipV="1">
            <a:off x="10366513" y="5571059"/>
            <a:ext cx="2236304" cy="401989"/>
          </a:xfrm>
          <a:prstGeom prst="bentConnector3">
            <a:avLst>
              <a:gd name="adj1" fmla="val 50000"/>
            </a:avLst>
          </a:prstGeom>
          <a:ln w="92075">
            <a:solidFill>
              <a:srgbClr val="FFC000"/>
            </a:solidFill>
            <a:headEnd type="oval"/>
            <a:tailEnd type="oval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114" y="2985400"/>
            <a:ext cx="2103772" cy="210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3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"/>
          <a:stretch/>
        </p:blipFill>
        <p:spPr>
          <a:xfrm>
            <a:off x="4025347" y="-26894"/>
            <a:ext cx="8020883" cy="68714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3447"/>
            <a:ext cx="4124739" cy="6858000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>
              <a:buNone/>
            </a:pPr>
            <a:r>
              <a:rPr lang="ru-RU" sz="2800" dirty="0" smtClean="0"/>
              <a:t>ГАУ ДПО Новосибирской области </a:t>
            </a:r>
          </a:p>
          <a:p>
            <a:pPr marL="268288">
              <a:buNone/>
            </a:pPr>
            <a:r>
              <a:rPr lang="ru-RU" sz="3000" b="1" dirty="0" smtClean="0"/>
              <a:t>«</a:t>
            </a:r>
            <a:r>
              <a:rPr lang="ru-RU" sz="3200" dirty="0"/>
              <a:t>Центр оценки и развития управленческих компетенций</a:t>
            </a:r>
            <a:r>
              <a:rPr lang="ru-RU" sz="3000" b="1" dirty="0" smtClean="0"/>
              <a:t>»</a:t>
            </a:r>
          </a:p>
          <a:p>
            <a:pPr marL="268288"/>
            <a:endParaRPr lang="ru-RU" sz="1100" dirty="0" smtClean="0"/>
          </a:p>
          <a:p>
            <a:pPr marL="268288"/>
            <a:r>
              <a:rPr lang="ru-RU" sz="1100" dirty="0" smtClean="0"/>
              <a:t>Распоряжение Правительства Новосибирской области </a:t>
            </a:r>
          </a:p>
          <a:p>
            <a:pPr marL="268288"/>
            <a:r>
              <a:rPr lang="ru-RU" sz="1100" dirty="0" smtClean="0"/>
              <a:t>от </a:t>
            </a:r>
            <a:r>
              <a:rPr lang="ru-RU" sz="1100" dirty="0"/>
              <a:t>12.08.2019  № 309-рп</a:t>
            </a:r>
          </a:p>
          <a:p>
            <a:pPr marL="268288">
              <a:buNone/>
            </a:pPr>
            <a:endParaRPr lang="ru-RU" sz="1100" b="1" dirty="0"/>
          </a:p>
          <a:p>
            <a:pPr marL="268288"/>
            <a:r>
              <a:rPr lang="ru-RU" sz="1100" dirty="0" smtClean="0"/>
              <a:t>«О </a:t>
            </a:r>
            <a:r>
              <a:rPr lang="ru-RU" sz="1100" dirty="0"/>
              <a:t>создании государственного автономного учреждения дополнительного профессионального образования Новосибирской области </a:t>
            </a:r>
          </a:p>
          <a:p>
            <a:pPr marL="268288"/>
            <a:r>
              <a:rPr lang="ru-RU" sz="1100" dirty="0"/>
              <a:t>«Центр оценки и развития управленческих компетенций»</a:t>
            </a:r>
          </a:p>
          <a:p>
            <a:pPr marL="268288">
              <a:buNone/>
            </a:pPr>
            <a:endParaRPr lang="ru-RU" sz="3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43187" y="2811225"/>
            <a:ext cx="3219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</a:t>
            </a:r>
            <a:r>
              <a:rPr lang="ru-RU" sz="1600" b="1" dirty="0" smtClean="0"/>
              <a:t>ривлечение </a:t>
            </a:r>
            <a:r>
              <a:rPr lang="ru-RU" sz="1600" b="1" dirty="0"/>
              <a:t>квалифицированных практикующих экспертов в области психологии, управления персоналом, комплексной </a:t>
            </a:r>
            <a:r>
              <a:rPr lang="ru-RU" sz="1600" b="1" dirty="0" smtClean="0"/>
              <a:t>оценки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15335" y="1291887"/>
            <a:ext cx="3246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</a:t>
            </a:r>
            <a:r>
              <a:rPr lang="ru-RU" sz="1600" b="1" dirty="0" smtClean="0"/>
              <a:t>азработка </a:t>
            </a:r>
            <a:r>
              <a:rPr lang="ru-RU" sz="1600" b="1" dirty="0"/>
              <a:t>методик и процедур оценки персонала «под должность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06830" y="705140"/>
            <a:ext cx="2776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</a:t>
            </a:r>
            <a:r>
              <a:rPr lang="ru-RU" sz="1600" b="1" dirty="0" smtClean="0"/>
              <a:t>пределение </a:t>
            </a:r>
            <a:r>
              <a:rPr lang="ru-RU" sz="1600" b="1" dirty="0"/>
              <a:t>потребностей в обучении и развитии гражданских </a:t>
            </a:r>
            <a:r>
              <a:rPr lang="ru-RU" sz="1600" b="1" dirty="0" smtClean="0"/>
              <a:t>служащих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07011" y="2418041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</a:t>
            </a:r>
            <a:r>
              <a:rPr lang="ru-RU" sz="1600" b="1" dirty="0" smtClean="0"/>
              <a:t>роведение </a:t>
            </a:r>
            <a:r>
              <a:rPr lang="ru-RU" sz="1600" b="1" dirty="0"/>
              <a:t>тренингов, практических и обучающих семинаров под основные задачи, которые стоят перед </a:t>
            </a:r>
            <a:r>
              <a:rPr lang="ru-RU" sz="1600" b="1" dirty="0" smtClean="0"/>
              <a:t>ОИОГВ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34603" y="5102590"/>
            <a:ext cx="3246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Проведение оценочных процедур </a:t>
            </a:r>
            <a:r>
              <a:rPr lang="ru-RU" sz="1600" dirty="0" smtClean="0"/>
              <a:t>(конкурсы, аттестации, квалификационные экзамены)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07011" y="4440870"/>
            <a:ext cx="3144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Создание </a:t>
            </a:r>
            <a:r>
              <a:rPr lang="ru-RU" sz="1600" b="1" dirty="0"/>
              <a:t>и внедрение электронных ресурсов для профессионального развития гражданских </a:t>
            </a:r>
            <a:r>
              <a:rPr lang="ru-RU" sz="1600" b="1" dirty="0" smtClean="0"/>
              <a:t>служащих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5218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615" y="4646981"/>
            <a:ext cx="4192201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Тестирование на знание русского языка, ИКТ, основ документооборота используется </a:t>
            </a:r>
            <a:r>
              <a:rPr lang="ru-RU" sz="1500" b="1" dirty="0" smtClean="0">
                <a:solidFill>
                  <a:schemeClr val="accent5"/>
                </a:solidFill>
              </a:rPr>
              <a:t>в 100% проводимых конкурсах, против 3,3% по данным 2018 года.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85382" y="4472704"/>
            <a:ext cx="4596393" cy="21698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500" dirty="0" smtClean="0"/>
              <a:t>Написание письменных работ (реферат, эссе), выполнение письменных заданий используется </a:t>
            </a:r>
            <a:r>
              <a:rPr lang="ru-RU" b="1" dirty="0" smtClean="0">
                <a:solidFill>
                  <a:schemeClr val="accent5"/>
                </a:solidFill>
              </a:rPr>
              <a:t>в 100% проводимых конкурсах по главной, ведущей и старшей (категория «Специалисты») группам должностей, против 16,6%</a:t>
            </a:r>
            <a:r>
              <a:rPr lang="ru-RU" sz="1400" dirty="0" smtClean="0"/>
              <a:t> </a:t>
            </a:r>
            <a:r>
              <a:rPr lang="ru-RU" sz="1500" dirty="0" smtClean="0"/>
              <a:t>(написание эссе) и </a:t>
            </a:r>
            <a:r>
              <a:rPr lang="ru-RU" b="1" dirty="0" smtClean="0">
                <a:solidFill>
                  <a:schemeClr val="accent5"/>
                </a:solidFill>
              </a:rPr>
              <a:t>0%</a:t>
            </a:r>
            <a:r>
              <a:rPr lang="ru-RU" sz="1400" dirty="0" smtClean="0">
                <a:solidFill>
                  <a:schemeClr val="accent5"/>
                </a:solidFill>
              </a:rPr>
              <a:t> </a:t>
            </a:r>
            <a:r>
              <a:rPr lang="ru-RU" sz="1500" dirty="0" smtClean="0"/>
              <a:t>(написание рефератов, подготовка письменных заданий) по данным 2018 года.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1392592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Результаты </a:t>
            </a:r>
            <a:r>
              <a:rPr lang="ru-RU" sz="3200" b="1" dirty="0"/>
              <a:t>внедрения единой системы оценки и развития </a:t>
            </a:r>
          </a:p>
          <a:p>
            <a:pPr algn="ctr"/>
            <a:r>
              <a:rPr lang="ru-RU" sz="3200" b="1" dirty="0"/>
              <a:t>управленческих компетенций </a:t>
            </a:r>
          </a:p>
          <a:p>
            <a:pPr algn="ctr"/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09615" y="1610698"/>
            <a:ext cx="4798489" cy="240065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500" dirty="0" smtClean="0"/>
              <a:t>С момента начала функционирования Единой </a:t>
            </a:r>
            <a:r>
              <a:rPr lang="ru-RU" sz="1500" dirty="0"/>
              <a:t>системы оценки и развития </a:t>
            </a:r>
            <a:r>
              <a:rPr lang="ru-RU" sz="1500" dirty="0" smtClean="0"/>
              <a:t>управленческих </a:t>
            </a:r>
            <a:r>
              <a:rPr lang="ru-RU" sz="1500" dirty="0"/>
              <a:t>компетенций</a:t>
            </a:r>
            <a:r>
              <a:rPr lang="ru-RU" sz="1500" dirty="0" smtClean="0"/>
              <a:t> (июль 2019 года) в конкурсах приняли участие </a:t>
            </a:r>
            <a:r>
              <a:rPr lang="ru-RU" sz="1500" b="1" dirty="0" smtClean="0">
                <a:solidFill>
                  <a:schemeClr val="accent5"/>
                </a:solidFill>
              </a:rPr>
              <a:t>214 человек </a:t>
            </a:r>
          </a:p>
          <a:p>
            <a:r>
              <a:rPr lang="ru-RU" sz="1500" dirty="0" smtClean="0"/>
              <a:t>(по состоянию на 30.09.2019)</a:t>
            </a:r>
          </a:p>
          <a:p>
            <a:endParaRPr lang="ru-RU" sz="1500" dirty="0"/>
          </a:p>
          <a:p>
            <a:r>
              <a:rPr lang="ru-RU" sz="1500" b="1" dirty="0" smtClean="0">
                <a:solidFill>
                  <a:schemeClr val="accent5"/>
                </a:solidFill>
              </a:rPr>
              <a:t>Конкурсы прошли на 36 должностей </a:t>
            </a:r>
            <a:r>
              <a:rPr lang="ru-RU" sz="1500" dirty="0" smtClean="0"/>
              <a:t>гражданской службы, из них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dirty="0" smtClean="0"/>
              <a:t>19 должностей ведущей группы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dirty="0" smtClean="0"/>
              <a:t>15 должностей старшей группы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dirty="0" smtClean="0"/>
              <a:t>2 должности главной группы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98365" y="1610698"/>
            <a:ext cx="4984019" cy="135421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5"/>
                </a:solidFill>
              </a:rPr>
              <a:t>Процент несостоявшихся конкурсов установился в размере 8%, против 13-15%</a:t>
            </a:r>
            <a:r>
              <a:rPr lang="ru-RU" dirty="0" smtClean="0"/>
              <a:t> </a:t>
            </a:r>
            <a:r>
              <a:rPr lang="ru-RU" sz="1500" dirty="0" smtClean="0"/>
              <a:t>в 2017-2018 гг. </a:t>
            </a:r>
          </a:p>
          <a:p>
            <a:pPr algn="r"/>
            <a:r>
              <a:rPr lang="ru-RU" sz="1500" dirty="0" smtClean="0"/>
              <a:t>Сыграл эффект </a:t>
            </a:r>
            <a:r>
              <a:rPr lang="ru-RU" sz="1600" b="1" dirty="0" smtClean="0">
                <a:solidFill>
                  <a:schemeClr val="accent5"/>
                </a:solidFill>
              </a:rPr>
              <a:t>«одного окна» </a:t>
            </a:r>
            <a:r>
              <a:rPr lang="ru-RU" sz="1500" dirty="0" smtClean="0"/>
              <a:t>– кандидаты могут подать документы в одном месте сразу на несколько конкурсов.</a:t>
            </a:r>
            <a:endParaRPr lang="ru-RU" sz="15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85" y="2493242"/>
            <a:ext cx="3805029" cy="38050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239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12192001" cy="1550504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Проблемы 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</a:t>
            </a:r>
            <a:r>
              <a:rPr lang="ru-RU" sz="3200" b="1" dirty="0">
                <a:solidFill>
                  <a:schemeClr val="bg1"/>
                </a:solidFill>
              </a:rPr>
              <a:t>сфере кадрового обеспечения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государственной гражданской службы </a:t>
            </a:r>
            <a:r>
              <a:rPr lang="ru-RU" sz="3200" b="1" dirty="0" smtClean="0">
                <a:solidFill>
                  <a:schemeClr val="bg1"/>
                </a:solidFill>
              </a:rPr>
              <a:t>Новосибирской области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Объект 33"/>
          <p:cNvSpPr txBox="1">
            <a:spLocks/>
          </p:cNvSpPr>
          <p:nvPr/>
        </p:nvSpPr>
        <p:spPr bwMode="auto">
          <a:xfrm>
            <a:off x="1993029" y="2343955"/>
            <a:ext cx="10198972" cy="76498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0">
              <a:buNone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заполнения возникающих вакансий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составляет более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3-х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месяцев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179388" indent="0"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около 40% вакансий не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заполняются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и более месяцев</a:t>
            </a:r>
          </a:p>
          <a:p>
            <a:pPr marL="0" indent="0" fontAlgn="ctr">
              <a:buNone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Объект 33"/>
          <p:cNvSpPr txBox="1">
            <a:spLocks/>
          </p:cNvSpPr>
          <p:nvPr/>
        </p:nvSpPr>
        <p:spPr bwMode="auto">
          <a:xfrm>
            <a:off x="2007128" y="3238542"/>
            <a:ext cx="10144539" cy="856071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0">
              <a:buNone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низкий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эффективности кадрового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резерва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179388" indent="0"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назначаемых лиц из кадрового резерва в областных исполнительных органах не превышает 27% от общего числа состоящих в резерве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Объект 33"/>
          <p:cNvSpPr txBox="1">
            <a:spLocks/>
          </p:cNvSpPr>
          <p:nvPr/>
        </p:nvSpPr>
        <p:spPr bwMode="auto">
          <a:xfrm>
            <a:off x="2004584" y="4211115"/>
            <a:ext cx="10187417" cy="476824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0">
              <a:buNone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388" indent="0">
              <a:buNone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формальный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подход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проведению конкурсных процедур, аттестации, присвоению классного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чина</a:t>
            </a:r>
          </a:p>
          <a:p>
            <a:pPr marL="0" indent="0" fontAlgn="ctr"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-2151" y="2063681"/>
            <a:ext cx="1923691" cy="1626286"/>
          </a:xfrm>
          <a:prstGeom prst="bentConnector3">
            <a:avLst/>
          </a:prstGeom>
          <a:ln w="92075">
            <a:headEnd type="oval"/>
            <a:tailEnd type="oval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-536713" y="2831590"/>
            <a:ext cx="2458253" cy="347319"/>
          </a:xfrm>
          <a:prstGeom prst="bentConnector3">
            <a:avLst>
              <a:gd name="adj1" fmla="val 50000"/>
            </a:avLst>
          </a:prstGeom>
          <a:ln w="92075">
            <a:solidFill>
              <a:srgbClr val="92D05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 flipV="1">
            <a:off x="-536713" y="4449528"/>
            <a:ext cx="2476167" cy="1925541"/>
          </a:xfrm>
          <a:prstGeom prst="bentConnector3">
            <a:avLst>
              <a:gd name="adj1" fmla="val 50000"/>
            </a:avLst>
          </a:prstGeom>
          <a:ln w="92075">
            <a:solidFill>
              <a:srgbClr val="FFC000"/>
            </a:solidFill>
            <a:headEnd type="oval"/>
            <a:tailEnd type="oval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33"/>
          <p:cNvSpPr txBox="1">
            <a:spLocks/>
          </p:cNvSpPr>
          <p:nvPr/>
        </p:nvSpPr>
        <p:spPr bwMode="auto">
          <a:xfrm>
            <a:off x="2004584" y="4804441"/>
            <a:ext cx="10187417" cy="53531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buNone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 гражданских служащих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слабо развита культура восприятия профессионального развития как непрерывного процесса в различных формах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10800000">
            <a:off x="-99391" y="3935920"/>
            <a:ext cx="2020931" cy="1230356"/>
          </a:xfrm>
          <a:prstGeom prst="bentConnector3">
            <a:avLst>
              <a:gd name="adj1" fmla="val 50000"/>
            </a:avLst>
          </a:prstGeom>
          <a:ln w="92075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264"/>
            <a:ext cx="12192000" cy="1392592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Результаты </a:t>
            </a:r>
            <a:r>
              <a:rPr lang="ru-RU" sz="3200" b="1" dirty="0"/>
              <a:t>внедрения единой системы оценки и развития </a:t>
            </a:r>
          </a:p>
          <a:p>
            <a:pPr algn="ctr"/>
            <a:r>
              <a:rPr lang="ru-RU" sz="3200" b="1" dirty="0"/>
              <a:t>управленческих компетенций </a:t>
            </a:r>
          </a:p>
          <a:p>
            <a:pPr algn="ctr"/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9204" y="1639750"/>
            <a:ext cx="11850782" cy="196977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Участие выпускников ВУЗов в конкурсах на замещение вакантных должностей государственной гражданской службы Новосибирской области и конкурсах в кадровый резерв 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1600" dirty="0" smtClean="0"/>
          </a:p>
          <a:p>
            <a:pPr marL="628650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192787" y="2226765"/>
            <a:ext cx="8037016" cy="1630177"/>
            <a:chOff x="2865120" y="3198016"/>
            <a:chExt cx="7772368" cy="1630177"/>
          </a:xfrm>
          <a:solidFill>
            <a:schemeClr val="bg1"/>
          </a:solidFill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5120" y="3384403"/>
              <a:ext cx="7772368" cy="1080131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5439" y="3198016"/>
              <a:ext cx="1743607" cy="1630177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Прямоугольник 19"/>
          <p:cNvSpPr/>
          <p:nvPr/>
        </p:nvSpPr>
        <p:spPr>
          <a:xfrm>
            <a:off x="249204" y="3859789"/>
            <a:ext cx="4770471" cy="230832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проекта: </a:t>
            </a:r>
            <a:r>
              <a:rPr lang="ru-RU" dirty="0" smtClean="0"/>
              <a:t>привлечение на государственную гражданскую службу и на работу в государственные учреждения Новосибирской области молодых и целеустремленных людей, заинтересованных в развитии региона, готовых к активной работе, способных внести вклад в будущее Новосибирской области.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49364" y="3856942"/>
            <a:ext cx="6750622" cy="255454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С момента начала функционирования </a:t>
            </a:r>
            <a:r>
              <a:rPr lang="ru-RU" sz="2000" dirty="0"/>
              <a:t>Единой системы оценки и развития управленческих компетенций </a:t>
            </a:r>
            <a:r>
              <a:rPr lang="ru-RU" sz="2000" dirty="0" smtClean="0"/>
              <a:t>в конкурсах приняли участие </a:t>
            </a:r>
            <a:r>
              <a:rPr lang="ru-RU" sz="2000" b="1" dirty="0" smtClean="0">
                <a:solidFill>
                  <a:srgbClr val="0070C0"/>
                </a:solidFill>
              </a:rPr>
              <a:t>29 выпускников </a:t>
            </a:r>
            <a:r>
              <a:rPr lang="ru-RU" sz="2000" dirty="0" smtClean="0"/>
              <a:t>ВУЗов 2019 года и </a:t>
            </a:r>
            <a:r>
              <a:rPr lang="ru-RU" sz="2000" b="1" dirty="0" smtClean="0">
                <a:solidFill>
                  <a:srgbClr val="0070C0"/>
                </a:solidFill>
              </a:rPr>
              <a:t>17 выпускников </a:t>
            </a:r>
            <a:r>
              <a:rPr lang="ru-RU" sz="2000" dirty="0" smtClean="0"/>
              <a:t>2018 года из 214 человек, что составило </a:t>
            </a:r>
            <a:r>
              <a:rPr lang="ru-RU" sz="2000" b="1" dirty="0" smtClean="0">
                <a:solidFill>
                  <a:srgbClr val="C00000"/>
                </a:solidFill>
              </a:rPr>
              <a:t>21,5%</a:t>
            </a:r>
            <a:r>
              <a:rPr lang="ru-RU" sz="2000" dirty="0" smtClean="0"/>
              <a:t> от общего числа участников конкурсов.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10 выпускников </a:t>
            </a:r>
            <a:r>
              <a:rPr lang="ru-RU" sz="2000" dirty="0" smtClean="0"/>
              <a:t>ВУЗов были включены в кадровый резерв (около 5% от общего числа лиц, принявших участие в конкурсах).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067" y="5548251"/>
            <a:ext cx="1110919" cy="111091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084" y="5847521"/>
            <a:ext cx="1261965" cy="12619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6405">
            <a:off x="11325544" y="6199454"/>
            <a:ext cx="778260" cy="7782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989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870" y="0"/>
            <a:ext cx="1602936" cy="167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12477" y="1712950"/>
            <a:ext cx="12204477" cy="4035093"/>
          </a:xfrm>
          <a:prstGeom prst="rect">
            <a:avLst/>
          </a:prstGeom>
          <a:solidFill>
            <a:srgbClr val="3078B3">
              <a:alpha val="35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9484" y="3376468"/>
            <a:ext cx="1008254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</a:t>
            </a:r>
            <a:r>
              <a:rPr lang="ru-RU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ОЦЕНКИ И РАЗВИТИЯ </a:t>
            </a:r>
          </a:p>
          <a:p>
            <a:r>
              <a:rPr lang="ru-RU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УПРАВЛЕНЧЕСКИХ КОМПЕТЕНЦИЙ</a:t>
            </a:r>
            <a:r>
              <a:rPr lang="ru-RU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государственных гражданских служащих </a:t>
            </a:r>
          </a:p>
          <a:p>
            <a:r>
              <a:rPr lang="ru-RU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Новосибирской области </a:t>
            </a:r>
            <a:endParaRPr lang="ru-RU" sz="3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9484" y="2730137"/>
            <a:ext cx="9884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ЦЕНТРАЛИЗАЦИЯ КАДРОВЫХ ПРОЦЕССОВ: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46241" y="5926465"/>
            <a:ext cx="5749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5"/>
                </a:solidFill>
              </a:rPr>
              <a:t>Департамент </a:t>
            </a:r>
            <a:r>
              <a:rPr lang="ru-RU" sz="1400" dirty="0">
                <a:solidFill>
                  <a:schemeClr val="accent5"/>
                </a:solidFill>
              </a:rPr>
              <a:t>организации управления и государственной </a:t>
            </a:r>
            <a:endParaRPr lang="ru-RU" sz="1400" dirty="0" smtClean="0">
              <a:solidFill>
                <a:schemeClr val="accent5"/>
              </a:solidFill>
            </a:endParaRPr>
          </a:p>
          <a:p>
            <a:pPr algn="r"/>
            <a:r>
              <a:rPr lang="ru-RU" sz="1400" dirty="0" smtClean="0">
                <a:solidFill>
                  <a:schemeClr val="accent5"/>
                </a:solidFill>
              </a:rPr>
              <a:t>гражданской </a:t>
            </a:r>
            <a:r>
              <a:rPr lang="ru-RU" sz="1400" dirty="0">
                <a:solidFill>
                  <a:schemeClr val="accent5"/>
                </a:solidFill>
              </a:rPr>
              <a:t>службы администрации Губернатора </a:t>
            </a:r>
            <a:endParaRPr lang="ru-RU" sz="1400" dirty="0" smtClean="0">
              <a:solidFill>
                <a:schemeClr val="accent5"/>
              </a:solidFill>
            </a:endParaRPr>
          </a:p>
          <a:p>
            <a:pPr algn="r"/>
            <a:r>
              <a:rPr lang="ru-RU" sz="1400" dirty="0" smtClean="0">
                <a:solidFill>
                  <a:schemeClr val="accent5"/>
                </a:solidFill>
              </a:rPr>
              <a:t>Новосибирской </a:t>
            </a:r>
            <a:r>
              <a:rPr lang="ru-RU" sz="1400" dirty="0">
                <a:solidFill>
                  <a:schemeClr val="accent5"/>
                </a:solidFill>
              </a:rPr>
              <a:t>области и Правительства </a:t>
            </a:r>
            <a:endParaRPr lang="ru-RU" sz="1400" dirty="0" smtClean="0">
              <a:solidFill>
                <a:schemeClr val="accent5"/>
              </a:solidFill>
            </a:endParaRPr>
          </a:p>
          <a:p>
            <a:pPr algn="r"/>
            <a:r>
              <a:rPr lang="ru-RU" sz="1400" dirty="0" smtClean="0">
                <a:solidFill>
                  <a:schemeClr val="accent5"/>
                </a:solidFill>
              </a:rPr>
              <a:t>Новосибирской области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7854" y="191268"/>
            <a:ext cx="7185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Всероссийский конкурс «Лучшие кадровые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практики и инициативы в системе государственного и муниципального управления»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9484" y="2408003"/>
            <a:ext cx="8427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Номинация: Организация комплексной работы по управлению кадрами </a:t>
            </a:r>
          </a:p>
        </p:txBody>
      </p:sp>
    </p:spTree>
    <p:extLst>
      <p:ext uri="{BB962C8B-B14F-4D97-AF65-F5344CB8AC3E}">
        <p14:creationId xmlns:p14="http://schemas.microsoft.com/office/powerpoint/2010/main" val="6584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12192001" cy="1550504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 algn="ctr"/>
            <a:r>
              <a:rPr lang="ru-RU" sz="2400" b="1" dirty="0">
                <a:solidFill>
                  <a:schemeClr val="bg1"/>
                </a:solidFill>
              </a:rPr>
              <a:t>Информация об используемых методах оценки</a:t>
            </a:r>
          </a:p>
          <a:p>
            <a:pPr marL="715963" algn="ctr"/>
            <a:r>
              <a:rPr lang="ru-RU" sz="2400" b="1" dirty="0">
                <a:solidFill>
                  <a:schemeClr val="bg1"/>
                </a:solidFill>
              </a:rPr>
              <a:t> при проведении конкурсных процедур</a:t>
            </a:r>
          </a:p>
          <a:p>
            <a:pPr marL="715963" algn="ctr"/>
            <a:r>
              <a:rPr lang="ru-RU" sz="2400" b="1" dirty="0">
                <a:solidFill>
                  <a:schemeClr val="bg1"/>
                </a:solidFill>
              </a:rPr>
              <a:t>в областных исполнительных органах государственной </a:t>
            </a:r>
            <a:r>
              <a:rPr lang="ru-RU" sz="2400" b="1" dirty="0" smtClean="0">
                <a:solidFill>
                  <a:schemeClr val="bg1"/>
                </a:solidFill>
              </a:rPr>
              <a:t>власти Новосибирской области (2018 год)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85598"/>
              </p:ext>
            </p:extLst>
          </p:nvPr>
        </p:nvGraphicFramePr>
        <p:xfrm>
          <a:off x="327660" y="1695613"/>
          <a:ext cx="11536680" cy="503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0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12192001" cy="1550504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bg1"/>
                </a:solidFill>
              </a:rPr>
              <a:t>Информация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 основных проблемах при </a:t>
            </a:r>
            <a:r>
              <a:rPr lang="ru-RU" sz="2400" b="1" dirty="0">
                <a:solidFill>
                  <a:schemeClr val="bg1"/>
                </a:solidFill>
              </a:rPr>
              <a:t>проведении </a:t>
            </a:r>
            <a:r>
              <a:rPr lang="ru-RU" sz="2400" b="1" dirty="0" smtClean="0">
                <a:solidFill>
                  <a:schemeClr val="bg1"/>
                </a:solidFill>
              </a:rPr>
              <a:t>аттестации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в областных исполнительных органах государственной власти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Новосибирской </a:t>
            </a:r>
            <a:r>
              <a:rPr lang="ru-RU" sz="2400" b="1" dirty="0">
                <a:solidFill>
                  <a:schemeClr val="bg1"/>
                </a:solidFill>
              </a:rPr>
              <a:t>области (2018 год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Объект 33"/>
          <p:cNvSpPr txBox="1">
            <a:spLocks/>
          </p:cNvSpPr>
          <p:nvPr/>
        </p:nvSpPr>
        <p:spPr bwMode="auto">
          <a:xfrm>
            <a:off x="724403" y="2443414"/>
            <a:ext cx="10944136" cy="607900"/>
          </a:xfrm>
          <a:prstGeom prst="rect">
            <a:avLst/>
          </a:prstGeom>
          <a:solidFill>
            <a:srgbClr val="79BFD4">
              <a:alpha val="6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3763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Субъективный характер оценки знаний и результатов работы государственных гражданских служащих, подлежащих аттестации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Объект 33"/>
          <p:cNvSpPr txBox="1">
            <a:spLocks/>
          </p:cNvSpPr>
          <p:nvPr/>
        </p:nvSpPr>
        <p:spPr bwMode="auto">
          <a:xfrm>
            <a:off x="724403" y="4540581"/>
            <a:ext cx="10944135" cy="1936430"/>
          </a:xfrm>
          <a:prstGeom prst="rect">
            <a:avLst/>
          </a:prstGeom>
          <a:solidFill>
            <a:srgbClr val="79BFD4">
              <a:alpha val="6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2538" indent="-358775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Нарушения процедур и оформления документов при проведении аттестации в части:</a:t>
            </a:r>
          </a:p>
          <a:p>
            <a:pPr marL="1252538" indent="-358775">
              <a:buClr>
                <a:schemeClr val="accent1">
                  <a:lumMod val="50000"/>
                </a:schemeClr>
              </a:buClr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формирования аттестационных комиссий;</a:t>
            </a:r>
          </a:p>
          <a:p>
            <a:pPr marL="1252538" indent="-358775">
              <a:buClr>
                <a:schemeClr val="accent1">
                  <a:lumMod val="50000"/>
                </a:schemeClr>
              </a:buClr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формирования графика проведения аттестации и ознакомления с ним гражданских служащих, подлежащий аттестации; </a:t>
            </a:r>
          </a:p>
          <a:p>
            <a:pPr marL="1252538" indent="-358775">
              <a:buClr>
                <a:schemeClr val="accent1">
                  <a:lumMod val="50000"/>
                </a:schemeClr>
              </a:buClr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ведения протокола;</a:t>
            </a:r>
          </a:p>
          <a:p>
            <a:pPr marL="1252538" indent="-358775">
              <a:buClr>
                <a:schemeClr val="accent1">
                  <a:lumMod val="50000"/>
                </a:schemeClr>
              </a:buClr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оформления прочих аттестационных документов</a:t>
            </a:r>
          </a:p>
          <a:p>
            <a:pPr marL="179388" indent="0">
              <a:buNone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179388" indent="0"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90" y="4293871"/>
            <a:ext cx="1513983" cy="151398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2" y="1969647"/>
            <a:ext cx="1328377" cy="132837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Объект 33"/>
          <p:cNvSpPr txBox="1">
            <a:spLocks/>
          </p:cNvSpPr>
          <p:nvPr/>
        </p:nvSpPr>
        <p:spPr bwMode="auto">
          <a:xfrm>
            <a:off x="724403" y="3439261"/>
            <a:ext cx="10944136" cy="854610"/>
          </a:xfrm>
          <a:prstGeom prst="rect">
            <a:avLst/>
          </a:prstGeom>
          <a:solidFill>
            <a:srgbClr val="79BFD4">
              <a:alpha val="6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3763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В отзывах аттестуемых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государственных гражданских служащих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отсутствует мотивированное обоснование выдвинутых предложений о включении в кадровый резерв по итогам аттестации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-1" y="13463"/>
            <a:ext cx="12192001" cy="1550504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бъект 33"/>
          <p:cNvSpPr txBox="1">
            <a:spLocks/>
          </p:cNvSpPr>
          <p:nvPr/>
        </p:nvSpPr>
        <p:spPr bwMode="auto">
          <a:xfrm>
            <a:off x="243841" y="1745055"/>
            <a:ext cx="5299846" cy="48940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ctr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ctr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Объект 33"/>
          <p:cNvSpPr txBox="1">
            <a:spLocks/>
          </p:cNvSpPr>
          <p:nvPr/>
        </p:nvSpPr>
        <p:spPr bwMode="auto">
          <a:xfrm>
            <a:off x="6149342" y="1745054"/>
            <a:ext cx="5950657" cy="48940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/>
              <a:t>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fontAlgn="ctr">
              <a:buFont typeface="Arial" panose="020B0604020202020204" pitchFamily="34" charset="0"/>
              <a:buChar char="•"/>
            </a:pPr>
            <a:endParaRPr lang="ru-RU" sz="1050" dirty="0" smtClean="0"/>
          </a:p>
          <a:p>
            <a:pPr fontAlgn="ctr">
              <a:buFont typeface="Arial" panose="020B0604020202020204" pitchFamily="34" charset="0"/>
              <a:buChar char="•"/>
            </a:pPr>
            <a:endParaRPr lang="ru-RU" sz="900" dirty="0">
              <a:latin typeface="Trebuchet MS" panose="020B06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1" y="5092693"/>
            <a:ext cx="5307974" cy="346956"/>
          </a:xfrm>
          <a:prstGeom prst="rect">
            <a:avLst/>
          </a:prstGeom>
          <a:solidFill>
            <a:srgbClr val="79B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ократить срок заполнения вакансий</a:t>
            </a:r>
          </a:p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14" y="5769581"/>
            <a:ext cx="5316102" cy="730588"/>
          </a:xfrm>
          <a:prstGeom prst="rect">
            <a:avLst/>
          </a:prstGeom>
          <a:solidFill>
            <a:srgbClr val="79B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Повысить эффективность кадрового резерва</a:t>
            </a:r>
          </a:p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970" y="2498891"/>
            <a:ext cx="5299845" cy="838439"/>
          </a:xfrm>
          <a:prstGeom prst="rect">
            <a:avLst/>
          </a:prstGeom>
          <a:solidFill>
            <a:srgbClr val="79B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Внедрить систему комплексной оценки профессиональных и личностных качеств руководителей и специалистов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970" y="3648748"/>
            <a:ext cx="5291715" cy="1169415"/>
          </a:xfrm>
          <a:prstGeom prst="rect">
            <a:avLst/>
          </a:prstGeom>
          <a:solidFill>
            <a:srgbClr val="79B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овысить эффективность проведения конкурсных процедур, аттестации, проведения квалификационного экзамена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9341" y="2493057"/>
            <a:ext cx="5950657" cy="839767"/>
          </a:xfrm>
          <a:prstGeom prst="rect">
            <a:avLst/>
          </a:prstGeom>
          <a:solidFill>
            <a:srgbClr val="79B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ормирование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единых конкурсных, аттестационных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комиссий, сопровождение их деятельности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9340" y="3400293"/>
            <a:ext cx="5950658" cy="912445"/>
          </a:xfrm>
          <a:prstGeom prst="rect">
            <a:avLst/>
          </a:prstGeom>
          <a:solidFill>
            <a:srgbClr val="79B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ринятие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решений о проведении конкурсов на замещение вакантных должностей и включении в кадровый резерв Новосибирской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9340" y="4391894"/>
            <a:ext cx="5950657" cy="735861"/>
          </a:xfrm>
          <a:prstGeom prst="rect">
            <a:avLst/>
          </a:prstGeom>
          <a:solidFill>
            <a:srgbClr val="79B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процедур подготовки и проведение аттестации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гражданских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служащих, квалификационного экзамена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9341" y="5204079"/>
            <a:ext cx="5950656" cy="438521"/>
          </a:xfrm>
          <a:prstGeom prst="rect">
            <a:avLst/>
          </a:prstGeom>
          <a:solidFill>
            <a:srgbClr val="79B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роведение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оценочных процедур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49340" y="5711578"/>
            <a:ext cx="5950657" cy="777042"/>
          </a:xfrm>
          <a:prstGeom prst="rect">
            <a:avLst/>
          </a:prstGeom>
          <a:solidFill>
            <a:srgbClr val="79B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ормирование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реализация программ профессионального развития гражданских служащих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38192" y="1914045"/>
            <a:ext cx="3372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A7FB8"/>
                </a:solidFill>
              </a:rPr>
              <a:t>ЗАДАЧИ</a:t>
            </a:r>
            <a:endParaRPr lang="ru-RU" sz="2800" b="1" dirty="0">
              <a:solidFill>
                <a:srgbClr val="3A7FB8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2863" y="1922182"/>
            <a:ext cx="3372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A7FB8"/>
                </a:solidFill>
              </a:rPr>
              <a:t>ПРОЦЕССЫ</a:t>
            </a:r>
            <a:endParaRPr lang="ru-RU" sz="2800" b="1" dirty="0">
              <a:solidFill>
                <a:srgbClr val="3A7FB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257" y="313859"/>
            <a:ext cx="74695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ЕДИНАЯ СИСТЕМА ОЦЕНКИ И РАЗВИТИЯ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УПРАВЛЕНЧЕСКИХ КОМПЕТЕНЦИЙ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76" y="1563967"/>
            <a:ext cx="1074491" cy="10744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" y="1496395"/>
            <a:ext cx="1113893" cy="11138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76" y="3438111"/>
            <a:ext cx="1329436" cy="13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4"/>
          <p:cNvSpPr txBox="1">
            <a:spLocks/>
          </p:cNvSpPr>
          <p:nvPr/>
        </p:nvSpPr>
        <p:spPr>
          <a:xfrm>
            <a:off x="4677509" y="335692"/>
            <a:ext cx="7514492" cy="694458"/>
          </a:xfrm>
          <a:prstGeom prst="rect">
            <a:avLst/>
          </a:prstGeom>
          <a:solidFill>
            <a:srgbClr val="79BFD4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Внесение изменений в законодательство Новосибирской области</a:t>
            </a: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4677509" y="3254136"/>
            <a:ext cx="7514492" cy="1216992"/>
          </a:xfrm>
          <a:prstGeom prst="rect">
            <a:avLst/>
          </a:prstGeom>
          <a:solidFill>
            <a:srgbClr val="79BFD4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Модернизация отдельных разделов Государственной информационной системы Новосибирской области</a:t>
            </a:r>
          </a:p>
          <a:p>
            <a:pPr marL="360363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«Кадровый учет государственных гражданских служащих НСО»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4677508" y="4706157"/>
            <a:ext cx="7535438" cy="979776"/>
          </a:xfrm>
          <a:prstGeom prst="rect">
            <a:avLst/>
          </a:prstGeom>
          <a:solidFill>
            <a:srgbClr val="79BFD4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ГАУ НСО</a:t>
            </a:r>
          </a:p>
          <a:p>
            <a:pPr marL="3603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 оценки компетенций и профессионального развития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4677508" y="1247958"/>
            <a:ext cx="7514492" cy="1045786"/>
          </a:xfrm>
          <a:prstGeom prst="rect">
            <a:avLst/>
          </a:prstGeom>
          <a:solidFill>
            <a:srgbClr val="79BFD4">
              <a:alpha val="7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Внесение изменений в локальные правовые акты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администрации, областных исполнительных органов государственной власти (ОИОГВ), должностные регламенты гражданских служащих, иные документы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4677508" y="2484558"/>
            <a:ext cx="7514491" cy="534549"/>
          </a:xfrm>
          <a:prstGeom prst="rect">
            <a:avLst/>
          </a:prstGeom>
          <a:solidFill>
            <a:srgbClr val="79BFD4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  <a:tabLst>
                <a:tab pos="715963" algn="l"/>
              </a:tabLs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Организационно-штатные мероприятия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" y="0"/>
            <a:ext cx="3597214" cy="6858000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ЭТАПЫ СОЗДАНИЯ </a:t>
            </a:r>
            <a:r>
              <a:rPr lang="ru-RU" sz="3200" b="1" dirty="0" smtClean="0"/>
              <a:t>ЕДИНОЙ СИСТЕМЫ </a:t>
            </a:r>
            <a:r>
              <a:rPr lang="ru-RU" sz="3200" b="1" dirty="0"/>
              <a:t>ОЦЕНКИ И РАЗВИТИЯ </a:t>
            </a:r>
          </a:p>
          <a:p>
            <a:pPr algn="ctr"/>
            <a:r>
              <a:rPr lang="ru-RU" sz="3200" b="1" dirty="0"/>
              <a:t>УПРАВЛЕНЧЕСКИХ КОМПЕТЕНЦИЙ </a:t>
            </a:r>
          </a:p>
          <a:p>
            <a:pPr algn="ctr"/>
            <a:endParaRPr lang="ru-RU" sz="3200" b="1" dirty="0" smtClean="0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3965632" y="789709"/>
            <a:ext cx="634143" cy="754323"/>
          </a:xfrm>
          <a:prstGeom prst="curvedRightArrow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3961744" y="2853329"/>
            <a:ext cx="638031" cy="1151341"/>
          </a:xfrm>
          <a:prstGeom prst="curvedRightArrow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3961744" y="1855844"/>
            <a:ext cx="634143" cy="754323"/>
          </a:xfrm>
          <a:prstGeom prst="curved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3961744" y="4247832"/>
            <a:ext cx="638031" cy="1151341"/>
          </a:xfrm>
          <a:prstGeom prst="curved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A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875631408"/>
              </p:ext>
            </p:extLst>
          </p:nvPr>
        </p:nvGraphicFramePr>
        <p:xfrm>
          <a:off x="159026" y="800100"/>
          <a:ext cx="11867322" cy="574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0" y="0"/>
            <a:ext cx="12192001" cy="705678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/>
            <a:r>
              <a:rPr lang="ru-RU" sz="3200" b="1" dirty="0" smtClean="0">
                <a:solidFill>
                  <a:schemeClr val="bg1"/>
                </a:solidFill>
              </a:rPr>
              <a:t>ДЕЛЕГИРОВАНИЕ ПОЛНОМОЧИЙ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5104" y="1928413"/>
            <a:ext cx="7702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Закон Новосибирской области № 361 от 02.04.2019 «О внесении изменений в Закон Новосибирской области «О государственной гражданской службе Новосибирской области»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5104" y="1023921"/>
            <a:ext cx="7871792" cy="919401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для гражданских служащих, замещающих должности гражданской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службы 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администрации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Губернатора Новосибирской области и Правительства Новосибирской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области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(администрация)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областных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исполнительных органах государственной власти Новосибирской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области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(ОИОГВ)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5823" y="3307817"/>
            <a:ext cx="773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/>
            <a:r>
              <a:rPr lang="ru-RU" sz="1200" dirty="0"/>
              <a:t>Постановление Губернатора НСО № 124 от </a:t>
            </a:r>
            <a:r>
              <a:rPr lang="ru-RU" sz="1200" dirty="0" smtClean="0"/>
              <a:t>19.04.2019 «</a:t>
            </a:r>
            <a:r>
              <a:rPr lang="ru-RU" sz="1200" dirty="0"/>
              <a:t>О делегировании полномочий представителя нанимателя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0797" y="3749185"/>
            <a:ext cx="7840039" cy="1328023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НАДЕЛЯЕТСЯ ПОЛНОМОЧИЯМИ:</a:t>
            </a:r>
          </a:p>
          <a:p>
            <a:pPr marL="171450" indent="-171450">
              <a:buClr>
                <a:srgbClr val="37AFC7"/>
              </a:buClr>
              <a:buFont typeface="Wingdings" panose="05000000000000000000" pitchFamily="2" charset="2"/>
              <a:buChar char="ü"/>
            </a:pPr>
            <a:r>
              <a:rPr lang="ru-RU" sz="1200" dirty="0" smtClean="0"/>
              <a:t>по </a:t>
            </a:r>
            <a:r>
              <a:rPr lang="ru-RU" sz="1200" dirty="0"/>
              <a:t>объявлению, проведению конкурсов на замещение вакантной должности ГГС и на включение в кадровый резерв</a:t>
            </a:r>
          </a:p>
          <a:p>
            <a:pPr marL="171450" indent="-171450">
              <a:buClr>
                <a:srgbClr val="37AFC7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по проведению аттестации государственных гражданских служащих</a:t>
            </a:r>
          </a:p>
          <a:p>
            <a:pPr marL="171450" indent="-171450">
              <a:buClr>
                <a:srgbClr val="37AFC7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по проведению квалификационного экзамена </a:t>
            </a:r>
          </a:p>
          <a:p>
            <a:pPr marL="171450" indent="-171450">
              <a:buClr>
                <a:srgbClr val="37AFC7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по образованию конкурсных и аттестационных </a:t>
            </a:r>
            <a:r>
              <a:rPr lang="ru-RU" sz="1200" dirty="0" smtClean="0"/>
              <a:t>комиссий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419" y="5456944"/>
            <a:ext cx="3512390" cy="919401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39B0C4"/>
              </a:buClr>
              <a:buFont typeface="Wingdings" panose="05000000000000000000" pitchFamily="2" charset="2"/>
              <a:buChar char="ü"/>
            </a:pPr>
            <a:r>
              <a:rPr lang="ru-RU" sz="1200" dirty="0" smtClean="0"/>
              <a:t>4 комиссии по проведению конкурсов на замещение вакантных должностей ГГС НСО</a:t>
            </a:r>
          </a:p>
          <a:p>
            <a:pPr marL="285750" indent="-285750" algn="ctr">
              <a:buClr>
                <a:srgbClr val="39B0C4"/>
              </a:buClr>
              <a:buFont typeface="Wingdings" panose="05000000000000000000" pitchFamily="2" charset="2"/>
              <a:buChar char="ü"/>
            </a:pPr>
            <a:r>
              <a:rPr lang="ru-RU" sz="1200" dirty="0" smtClean="0"/>
              <a:t>4 аттестационных комиссии по проведению аттестации ГГС НСО</a:t>
            </a:r>
            <a:endParaRPr lang="ru-RU" sz="1200" dirty="0"/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>
            <a:off x="2449901" y="2677525"/>
            <a:ext cx="511960" cy="343971"/>
          </a:xfrm>
          <a:prstGeom prst="bentConnector3">
            <a:avLst>
              <a:gd name="adj1" fmla="val 1465"/>
            </a:avLst>
          </a:prstGeom>
          <a:ln w="53975">
            <a:solidFill>
              <a:srgbClr val="39B0C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61861" y="2405778"/>
            <a:ext cx="9064487" cy="95345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Руководители ОИОГВ</a:t>
            </a: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делегированы полномочия представителя нанимателя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за исключением </a:t>
            </a:r>
            <a:r>
              <a:rPr lang="ru-RU" sz="1200" b="1" dirty="0" smtClean="0"/>
              <a:t>полномочий по подготовке и проведению конкурсов, аттестации и квалификационных экзаменов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а также полномочий представителя нанимателя, оставленных за Губернатором Новосибирской области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1" cy="1341692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>
              <a:tabLst>
                <a:tab pos="88900" algn="l"/>
              </a:tabLst>
            </a:pPr>
            <a:r>
              <a:rPr lang="ru-RU" sz="3000" b="1" dirty="0" smtClean="0">
                <a:solidFill>
                  <a:schemeClr val="bg1"/>
                </a:solidFill>
              </a:rPr>
              <a:t>СОСТАВЫ ЕДИНЫХ КОНКУРСНЫХ КОМИССИЙ</a:t>
            </a:r>
          </a:p>
          <a:p>
            <a:pPr marL="447675">
              <a:tabLst>
                <a:tab pos="88900" algn="l"/>
              </a:tabLst>
            </a:pPr>
            <a:r>
              <a:rPr lang="ru-RU" b="1" dirty="0"/>
              <a:t>по проведению конкурсов </a:t>
            </a:r>
            <a:r>
              <a:rPr lang="ru-RU" b="1" dirty="0" smtClean="0"/>
              <a:t>на </a:t>
            </a:r>
            <a:r>
              <a:rPr lang="ru-RU" b="1" dirty="0"/>
              <a:t>замещение вакантных </a:t>
            </a:r>
            <a:r>
              <a:rPr lang="ru-RU" b="1" dirty="0" smtClean="0"/>
              <a:t>должностей</a:t>
            </a:r>
            <a:r>
              <a:rPr lang="en-US" b="1" dirty="0" smtClean="0"/>
              <a:t> </a:t>
            </a:r>
            <a:r>
              <a:rPr lang="ru-RU" b="1" dirty="0" smtClean="0"/>
              <a:t>государственной гражданской службы Новосибирской области</a:t>
            </a:r>
            <a:r>
              <a:rPr lang="ru-RU" b="1" dirty="0"/>
              <a:t>, аттестации государственных гражданских служащих Новосибирской области </a:t>
            </a:r>
            <a:endParaRPr lang="ru-RU" b="1" dirty="0" smtClean="0"/>
          </a:p>
          <a:p>
            <a:pPr marL="447675">
              <a:tabLst>
                <a:tab pos="88900" algn="l"/>
              </a:tabLst>
            </a:pPr>
            <a:r>
              <a:rPr lang="ru-RU" b="1" dirty="0" smtClean="0"/>
              <a:t>в </a:t>
            </a:r>
            <a:r>
              <a:rPr lang="ru-RU" b="1" dirty="0"/>
              <a:t>администрации, ОИОГВ 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3798" y="1401513"/>
            <a:ext cx="5357029" cy="4790565"/>
          </a:xfrm>
          <a:prstGeom prst="roundRect">
            <a:avLst/>
          </a:prstGeom>
          <a:solidFill>
            <a:srgbClr val="70BE6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33280" y="1401513"/>
            <a:ext cx="6418823" cy="4790565"/>
          </a:xfrm>
          <a:prstGeom prst="roundRect">
            <a:avLst/>
          </a:prstGeom>
          <a:solidFill>
            <a:srgbClr val="70BE6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416622" y="144562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</a:rPr>
              <a:t>высшей и главной групп </a:t>
            </a:r>
            <a:r>
              <a:rPr lang="ru-RU" sz="1400" b="1" dirty="0" smtClean="0">
                <a:solidFill>
                  <a:srgbClr val="C00000"/>
                </a:solidFill>
              </a:rPr>
              <a:t>должностей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407" y="1386363"/>
            <a:ext cx="67943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>
              <a:lnSpc>
                <a:spcPct val="10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</a:rPr>
              <a:t>ведущей группы должностей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3078B3"/>
                </a:solidFill>
              </a:rPr>
              <a:t>(в администрации, департаментах, управлениях, </a:t>
            </a:r>
          </a:p>
          <a:p>
            <a:pPr marL="88900" lvl="0">
              <a:lnSpc>
                <a:spcPct val="10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3078B3"/>
                </a:solidFill>
              </a:rPr>
              <a:t>инспекциях)</a:t>
            </a:r>
          </a:p>
          <a:p>
            <a:pPr marL="88900" lvl="0">
              <a:lnSpc>
                <a:spcPct val="100000"/>
              </a:lnSpc>
              <a:spcAft>
                <a:spcPts val="0"/>
              </a:spcAft>
            </a:pPr>
            <a:endParaRPr lang="ru-RU" sz="1200" b="1" dirty="0" smtClean="0">
              <a:solidFill>
                <a:srgbClr val="C00000"/>
              </a:solidFill>
            </a:endParaRPr>
          </a:p>
          <a:p>
            <a:pPr marL="88900" lvl="0">
              <a:lnSpc>
                <a:spcPct val="10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</a:rPr>
              <a:t>	ведущей </a:t>
            </a:r>
            <a:r>
              <a:rPr lang="ru-RU" sz="1400" b="1" dirty="0">
                <a:solidFill>
                  <a:srgbClr val="C00000"/>
                </a:solidFill>
              </a:rPr>
              <a:t>группы должностей </a:t>
            </a:r>
            <a:r>
              <a:rPr lang="ru-RU" sz="1200" b="1" dirty="0" smtClean="0">
                <a:solidFill>
                  <a:srgbClr val="3078B3"/>
                </a:solidFill>
              </a:rPr>
              <a:t>(в министерствах)</a:t>
            </a:r>
          </a:p>
          <a:p>
            <a:pPr marL="88900" lvl="0">
              <a:lnSpc>
                <a:spcPct val="100000"/>
              </a:lnSpc>
              <a:spcAft>
                <a:spcPts val="0"/>
              </a:spcAft>
            </a:pPr>
            <a:endParaRPr lang="ru-RU" sz="1200" b="1" dirty="0" smtClean="0">
              <a:solidFill>
                <a:srgbClr val="C00000"/>
              </a:solidFill>
            </a:endParaRPr>
          </a:p>
          <a:p>
            <a:pPr marL="88900" lvl="0">
              <a:lnSpc>
                <a:spcPct val="10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</a:rPr>
              <a:t>		старшей </a:t>
            </a:r>
            <a:r>
              <a:rPr lang="ru-RU" sz="1400" b="1" dirty="0">
                <a:solidFill>
                  <a:srgbClr val="C00000"/>
                </a:solidFill>
              </a:rPr>
              <a:t>и младшей групп должностей </a:t>
            </a:r>
            <a:r>
              <a:rPr lang="ru-RU" sz="1200" b="1" dirty="0" smtClean="0">
                <a:solidFill>
                  <a:srgbClr val="3078B3"/>
                </a:solidFill>
              </a:rPr>
              <a:t>(в администрации, ОИОГВ)</a:t>
            </a:r>
            <a:endParaRPr lang="ru-RU" sz="1200" b="1" dirty="0">
              <a:solidFill>
                <a:srgbClr val="3078B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235" y="1753399"/>
            <a:ext cx="5052015" cy="27582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078B3"/>
                </a:solidFill>
              </a:rPr>
              <a:t>ПОСТОЯННЫЙ СОСТАВ</a:t>
            </a:r>
          </a:p>
          <a:p>
            <a:pPr marL="180975" indent="-180975" fontAlgn="t">
              <a:buFont typeface="Wingdings" panose="05000000000000000000" pitchFamily="2" charset="2"/>
              <a:buChar char="ü"/>
            </a:pPr>
            <a:r>
              <a:rPr lang="ru-RU" sz="1200" dirty="0"/>
              <a:t>первый заместитель Губернатора Новосибирской </a:t>
            </a:r>
            <a:r>
              <a:rPr lang="ru-RU" sz="1200" dirty="0" smtClean="0"/>
              <a:t>области – руководитель администрации, </a:t>
            </a:r>
            <a:r>
              <a:rPr lang="ru-RU" sz="1200" dirty="0"/>
              <a:t>председатель конкурсной </a:t>
            </a:r>
            <a:r>
              <a:rPr lang="ru-RU" sz="1200" dirty="0" smtClean="0"/>
              <a:t>комиссии</a:t>
            </a:r>
            <a:endParaRPr lang="ru-RU" sz="1200" dirty="0"/>
          </a:p>
          <a:p>
            <a:pPr marL="180975" indent="-180975" fontAlgn="t">
              <a:buFont typeface="Wingdings" panose="05000000000000000000" pitchFamily="2" charset="2"/>
              <a:buChar char="ü"/>
            </a:pPr>
            <a:r>
              <a:rPr lang="ru-RU" sz="1200" dirty="0"/>
              <a:t>заместитель руководителя администрации – руководитель </a:t>
            </a:r>
            <a:r>
              <a:rPr lang="ru-RU" sz="1200" dirty="0" smtClean="0"/>
              <a:t>ДОУГГС администрации, </a:t>
            </a:r>
            <a:r>
              <a:rPr lang="ru-RU" sz="1200" dirty="0"/>
              <a:t>заместитель председателя конкурсной </a:t>
            </a:r>
            <a:r>
              <a:rPr lang="ru-RU" sz="1200" dirty="0" smtClean="0"/>
              <a:t>комиссии</a:t>
            </a:r>
            <a:endParaRPr lang="ru-RU" sz="1200" dirty="0"/>
          </a:p>
          <a:p>
            <a:pPr marL="180975" indent="-180975" fontAlgn="t">
              <a:buFont typeface="Wingdings" panose="05000000000000000000" pitchFamily="2" charset="2"/>
              <a:buChar char="ü"/>
            </a:pPr>
            <a:r>
              <a:rPr lang="ru-RU" sz="1200" dirty="0"/>
              <a:t>заместитель руководителя </a:t>
            </a:r>
            <a:r>
              <a:rPr lang="ru-RU" sz="1200" dirty="0" smtClean="0"/>
              <a:t>ДОУГГС администрации, </a:t>
            </a:r>
            <a:r>
              <a:rPr lang="ru-RU" sz="1200" dirty="0"/>
              <a:t>секретарь конкурсной </a:t>
            </a:r>
            <a:r>
              <a:rPr lang="ru-RU" sz="1200" dirty="0" smtClean="0"/>
              <a:t>комиссии</a:t>
            </a:r>
          </a:p>
          <a:p>
            <a:pPr marL="180975" indent="-180975" fontAlgn="t">
              <a:buFont typeface="Wingdings" panose="05000000000000000000" pitchFamily="2" charset="2"/>
              <a:buChar char="ü"/>
            </a:pPr>
            <a:r>
              <a:rPr lang="ru-RU" sz="1200" dirty="0"/>
              <a:t>заместитель министра юстиции Новосибирской </a:t>
            </a:r>
            <a:r>
              <a:rPr lang="ru-RU" sz="1200" dirty="0" smtClean="0"/>
              <a:t>области</a:t>
            </a:r>
            <a:endParaRPr lang="ru-RU" sz="1200" dirty="0"/>
          </a:p>
          <a:p>
            <a:pPr marL="180975" indent="-180975" fontAlgn="t">
              <a:buFont typeface="Wingdings" panose="05000000000000000000" pitchFamily="2" charset="2"/>
              <a:buChar char="ü"/>
            </a:pPr>
            <a:r>
              <a:rPr lang="ru-RU" sz="1200" dirty="0"/>
              <a:t>заместитель министра финансов и налоговой политики Новосибирской </a:t>
            </a:r>
            <a:r>
              <a:rPr lang="ru-RU" sz="1200" dirty="0" smtClean="0"/>
              <a:t>области </a:t>
            </a:r>
            <a:r>
              <a:rPr lang="ru-RU" sz="1200" i="1" dirty="0" smtClean="0"/>
              <a:t>(в конкурсной комиссии) / </a:t>
            </a:r>
            <a:r>
              <a:rPr lang="ru-RU" sz="1200" dirty="0" smtClean="0"/>
              <a:t>заместитель </a:t>
            </a:r>
            <a:r>
              <a:rPr lang="ru-RU" sz="1200" dirty="0"/>
              <a:t>министра экономического развития Новосибирской </a:t>
            </a:r>
            <a:r>
              <a:rPr lang="ru-RU" sz="1200" dirty="0" smtClean="0"/>
              <a:t>области</a:t>
            </a:r>
            <a:r>
              <a:rPr lang="ru-RU" sz="1200" i="1" dirty="0"/>
              <a:t> (в </a:t>
            </a:r>
            <a:r>
              <a:rPr lang="ru-RU" sz="1200" i="1" dirty="0" smtClean="0"/>
              <a:t>аттестационной комиссии</a:t>
            </a:r>
            <a:r>
              <a:rPr lang="ru-RU" sz="1200" i="1" dirty="0"/>
              <a:t>) </a:t>
            </a:r>
            <a:endParaRPr lang="ru-RU" sz="1200" dirty="0"/>
          </a:p>
          <a:p>
            <a:pPr marL="180975" indent="-180975" fontAlgn="t">
              <a:buFont typeface="Wingdings" panose="05000000000000000000" pitchFamily="2" charset="2"/>
              <a:buChar char="ü"/>
            </a:pPr>
            <a:endParaRPr lang="ru-RU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67871" y="4159513"/>
            <a:ext cx="5052015" cy="1827309"/>
          </a:xfrm>
          <a:prstGeom prst="roundRect">
            <a:avLst/>
          </a:prstGeom>
          <a:solidFill>
            <a:srgbClr val="79BFD4">
              <a:alpha val="45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078B3"/>
                </a:solidFill>
              </a:rPr>
              <a:t>ПЕРЕМЕННЫЙ СОСТАВ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Руководитель (заместитель руководителя) структурного подразделения администрации </a:t>
            </a:r>
            <a:r>
              <a:rPr lang="ru-RU" sz="1200" dirty="0" smtClean="0"/>
              <a:t>или </a:t>
            </a:r>
            <a:r>
              <a:rPr lang="ru-RU" sz="1200" dirty="0"/>
              <a:t>руководитель (заместитель руководителя) </a:t>
            </a:r>
            <a:r>
              <a:rPr lang="ru-RU" sz="1200" dirty="0" smtClean="0"/>
              <a:t>ОИОГВ, в </a:t>
            </a:r>
            <a:r>
              <a:rPr lang="ru-RU" sz="1200" dirty="0"/>
              <a:t>котором проводится конкурс на замещение вакантной должности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Руководитель (заместитель руководителя) структурного подразделения </a:t>
            </a:r>
            <a:r>
              <a:rPr lang="ru-RU" sz="1200" dirty="0" smtClean="0"/>
              <a:t>ОИОГВ, в котором проводится конкурс на замещение вакантной должности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5244" y="3749576"/>
            <a:ext cx="6214893" cy="1981110"/>
          </a:xfrm>
          <a:prstGeom prst="roundRect">
            <a:avLst/>
          </a:prstGeom>
          <a:solidFill>
            <a:srgbClr val="79BFD4">
              <a:alpha val="45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078B3"/>
                </a:solidFill>
              </a:rPr>
              <a:t>ПЕРЕМЕННЫЙ СОСТАВ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00" dirty="0"/>
              <a:t>Руководитель (заместитель руководителя) структурного подразделения администрации или руководитель (заместитель руководителя) </a:t>
            </a:r>
            <a:r>
              <a:rPr lang="ru-RU" sz="1300" dirty="0" smtClean="0"/>
              <a:t>ОИОГВ, </a:t>
            </a:r>
            <a:r>
              <a:rPr lang="ru-RU" sz="1300" dirty="0"/>
              <a:t>в котором проводится конкурс на замещение вакантной должности</a:t>
            </a:r>
            <a:endParaRPr lang="ru-RU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00" dirty="0"/>
              <a:t>Руководитель (заместитель руководителя) структурного подразделения </a:t>
            </a:r>
            <a:r>
              <a:rPr lang="ru-RU" sz="1300" dirty="0" smtClean="0"/>
              <a:t>ОИОГВ, </a:t>
            </a:r>
            <a:r>
              <a:rPr lang="ru-RU" sz="1300" dirty="0"/>
              <a:t>в котором проводится конкурс на замещение вакантной должности</a:t>
            </a:r>
            <a:endParaRPr lang="ru-RU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-179388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00" dirty="0" smtClean="0"/>
              <a:t>Руководитель </a:t>
            </a:r>
            <a:r>
              <a:rPr lang="ru-RU" sz="1300" dirty="0"/>
              <a:t>(представитель) юридического (правового) подразделения </a:t>
            </a:r>
            <a:r>
              <a:rPr lang="ru-RU" sz="1300" dirty="0" smtClean="0"/>
              <a:t>ОИОГВ, в </a:t>
            </a:r>
            <a:r>
              <a:rPr lang="ru-RU" sz="1300" dirty="0"/>
              <a:t>котором проводится конкурс на замещение вакантной должности</a:t>
            </a:r>
            <a:endParaRPr lang="ru-RU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5244" y="2780675"/>
            <a:ext cx="6234406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78B3"/>
                </a:solidFill>
              </a:rPr>
              <a:t>ПОСТОЯННАЯ ЧАСТЬ СОСТАВОВ – представители ДОУГГС администрации</a:t>
            </a:r>
          </a:p>
          <a:p>
            <a:pPr marL="180975" indent="-180975" fontAlgn="t">
              <a:buFont typeface="Wingdings" panose="05000000000000000000" pitchFamily="2" charset="2"/>
              <a:buChar char="ü"/>
            </a:pPr>
            <a:r>
              <a:rPr lang="ru-RU" sz="1400" dirty="0" smtClean="0"/>
              <a:t>председатель </a:t>
            </a:r>
            <a:r>
              <a:rPr lang="ru-RU" sz="1400" dirty="0"/>
              <a:t>конкурсной </a:t>
            </a:r>
            <a:r>
              <a:rPr lang="ru-RU" sz="1400" dirty="0" smtClean="0"/>
              <a:t>комиссии</a:t>
            </a:r>
            <a:endParaRPr lang="ru-RU" sz="1400" dirty="0"/>
          </a:p>
          <a:p>
            <a:pPr marL="180975" indent="-180975" fontAlgn="t">
              <a:buFont typeface="Wingdings" panose="05000000000000000000" pitchFamily="2" charset="2"/>
              <a:buChar char="ü"/>
            </a:pPr>
            <a:r>
              <a:rPr lang="ru-RU" sz="1400" dirty="0" smtClean="0"/>
              <a:t>заместитель </a:t>
            </a:r>
            <a:r>
              <a:rPr lang="ru-RU" sz="1400" dirty="0"/>
              <a:t>председателя конкурсной </a:t>
            </a:r>
            <a:r>
              <a:rPr lang="ru-RU" sz="1400" dirty="0" smtClean="0"/>
              <a:t>комиссии</a:t>
            </a:r>
            <a:endParaRPr lang="ru-RU" sz="1400" dirty="0"/>
          </a:p>
          <a:p>
            <a:pPr marL="180975" indent="-180975" fontAlgn="t">
              <a:buFont typeface="Wingdings" panose="05000000000000000000" pitchFamily="2" charset="2"/>
              <a:buChar char="ü"/>
            </a:pPr>
            <a:r>
              <a:rPr lang="ru-RU" sz="1400" dirty="0" smtClean="0"/>
              <a:t>секретарь </a:t>
            </a:r>
            <a:r>
              <a:rPr lang="ru-RU" sz="1400" dirty="0"/>
              <a:t>конкурсной </a:t>
            </a:r>
            <a:r>
              <a:rPr lang="ru-RU" sz="1400" dirty="0" smtClean="0"/>
              <a:t>комиссии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33281" y="5937503"/>
            <a:ext cx="6418822" cy="8540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</a:rPr>
              <a:t>Представитель общественного совета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при ОИОГВ, в </a:t>
            </a:r>
            <a:r>
              <a:rPr lang="ru-RU" sz="1400" dirty="0">
                <a:solidFill>
                  <a:schemeClr val="bg1"/>
                </a:solidFill>
              </a:rPr>
              <a:t>котором проводится конкурс на замещение вакантной </a:t>
            </a:r>
            <a:r>
              <a:rPr lang="ru-RU" sz="1400" dirty="0" smtClean="0">
                <a:solidFill>
                  <a:schemeClr val="bg1"/>
                </a:solidFill>
              </a:rPr>
              <a:t>должности 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</a:rPr>
              <a:t>Независимые эксперты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202" y="1158683"/>
            <a:ext cx="35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A7FB8"/>
                </a:solidFill>
              </a:rPr>
              <a:t>1</a:t>
            </a:r>
            <a:endParaRPr lang="ru-RU" sz="5400" b="1" dirty="0">
              <a:solidFill>
                <a:srgbClr val="3A7FB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0614" y="1109364"/>
            <a:ext cx="35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A7FB8"/>
                </a:solidFill>
              </a:rPr>
              <a:t>2</a:t>
            </a:r>
            <a:endParaRPr lang="ru-RU" sz="5400" b="1" dirty="0">
              <a:solidFill>
                <a:srgbClr val="3A7FB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3775" y="2032694"/>
            <a:ext cx="35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A7FB8"/>
                </a:solidFill>
              </a:rPr>
              <a:t>4</a:t>
            </a:r>
            <a:endParaRPr lang="ru-RU" sz="5400" b="1" dirty="0">
              <a:solidFill>
                <a:srgbClr val="3A7FB8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43575" y="1650528"/>
            <a:ext cx="35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A7FB8"/>
                </a:solidFill>
              </a:rPr>
              <a:t>3</a:t>
            </a:r>
            <a:endParaRPr lang="ru-RU" sz="5400" b="1" dirty="0">
              <a:solidFill>
                <a:srgbClr val="3A7FB8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3798" y="5937503"/>
            <a:ext cx="5242905" cy="8540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</a:rPr>
              <a:t>Представитель общественного совета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при ОИОГВ, в </a:t>
            </a:r>
            <a:r>
              <a:rPr lang="ru-RU" sz="1400" dirty="0">
                <a:solidFill>
                  <a:schemeClr val="bg1"/>
                </a:solidFill>
              </a:rPr>
              <a:t>котором проводится конкурс на замещение вакантной </a:t>
            </a:r>
            <a:r>
              <a:rPr lang="ru-RU" sz="1400" dirty="0" smtClean="0">
                <a:solidFill>
                  <a:schemeClr val="bg1"/>
                </a:solidFill>
              </a:rPr>
              <a:t>должности 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</a:rPr>
              <a:t>Независимые эксперты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12191999" cy="2266682"/>
          </a:xfrm>
          <a:prstGeom prst="rect">
            <a:avLst/>
          </a:prstGeom>
          <a:solidFill>
            <a:srgbClr val="3078B3">
              <a:alpha val="7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/>
              <a:t>Организационно-штатные мероприятия </a:t>
            </a:r>
            <a:endParaRPr lang="ru-RU" sz="2800" b="1" dirty="0" smtClean="0"/>
          </a:p>
          <a:p>
            <a:pPr algn="ctr">
              <a:buNone/>
            </a:pPr>
            <a:r>
              <a:rPr lang="ru-RU" sz="2800" dirty="0"/>
              <a:t>при создании </a:t>
            </a:r>
            <a:r>
              <a:rPr lang="ru-RU" sz="2800" dirty="0" smtClean="0"/>
              <a:t>единой системы оценки и развития </a:t>
            </a:r>
          </a:p>
          <a:p>
            <a:pPr algn="ctr">
              <a:buNone/>
            </a:pPr>
            <a:r>
              <a:rPr lang="ru-RU" sz="2800" dirty="0" smtClean="0"/>
              <a:t>управленческих компетенций </a:t>
            </a:r>
          </a:p>
          <a:p>
            <a:pPr algn="ctr">
              <a:buNone/>
            </a:pPr>
            <a:endParaRPr lang="ru-RU" sz="2800" dirty="0"/>
          </a:p>
        </p:txBody>
      </p:sp>
      <p:graphicFrame>
        <p:nvGraphicFramePr>
          <p:cNvPr id="4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995936"/>
              </p:ext>
            </p:extLst>
          </p:nvPr>
        </p:nvGraphicFramePr>
        <p:xfrm>
          <a:off x="4937857" y="1348478"/>
          <a:ext cx="8435008" cy="527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62539" y="1731316"/>
            <a:ext cx="5955194" cy="12324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Типовое положение о подразделении по вопросам государственной гражданской службы и кадров областного исполнительного органа государственной власти Новосибирской области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62539" y="3089794"/>
            <a:ext cx="5149550" cy="21303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3078B3"/>
                </a:solidFill>
              </a:rPr>
              <a:t>норматив - один сотрудник кадровой службы на 50 единиц штатной численности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связи превышением данного норматива в ряде ОИОГВ, </a:t>
            </a:r>
            <a:r>
              <a:rPr lang="ru-RU" sz="1600" b="1" dirty="0">
                <a:solidFill>
                  <a:srgbClr val="3078B3"/>
                </a:solidFill>
              </a:rPr>
              <a:t>создание единой системы оценки и развития </a:t>
            </a:r>
          </a:p>
          <a:p>
            <a:pPr algn="ctr"/>
            <a:r>
              <a:rPr lang="ru-RU" sz="1600" b="1" dirty="0">
                <a:solidFill>
                  <a:srgbClr val="3078B3"/>
                </a:solidFill>
              </a:rPr>
              <a:t>управленческих компетенций </a:t>
            </a:r>
          </a:p>
          <a:p>
            <a:pPr algn="ctr"/>
            <a:r>
              <a:rPr lang="ru-RU" sz="1600" b="1" dirty="0" smtClean="0">
                <a:solidFill>
                  <a:srgbClr val="3078B3"/>
                </a:solidFill>
              </a:rPr>
              <a:t> проводилось без организационно-штатных мероприятий в ОИОГВ</a:t>
            </a:r>
            <a:endParaRPr lang="ru-RU" sz="1200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54771" y="2617132"/>
            <a:ext cx="6570" cy="819322"/>
          </a:xfrm>
          <a:prstGeom prst="line">
            <a:avLst/>
          </a:prstGeom>
          <a:ln w="60325">
            <a:solidFill>
              <a:srgbClr val="FFC000"/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/>
          <p:cNvSpPr txBox="1"/>
          <p:nvPr/>
        </p:nvSpPr>
        <p:spPr>
          <a:xfrm>
            <a:off x="462539" y="5346174"/>
            <a:ext cx="5862061" cy="14060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 отдела департамента организации управления и государственной гражданской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службы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увеличен на 3 штатные единицы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за счет внутренних ресурсов администрации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Губернатора Новосибирской области и Правительства Новосибирской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области</a:t>
            </a:r>
            <a:endParaRPr lang="ru-RU" sz="1200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648201" y="4850409"/>
            <a:ext cx="6570" cy="819322"/>
          </a:xfrm>
          <a:prstGeom prst="line">
            <a:avLst/>
          </a:prstGeom>
          <a:ln w="60325">
            <a:solidFill>
              <a:srgbClr val="FFC000"/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2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2147</TotalTime>
  <Words>2406</Words>
  <Application>Microsoft Office PowerPoint</Application>
  <PresentationFormat>Широкоэкранный</PresentationFormat>
  <Paragraphs>356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Кундик Кристина Васильевна</cp:lastModifiedBy>
  <cp:revision>159</cp:revision>
  <dcterms:created xsi:type="dcterms:W3CDTF">2018-09-04T12:10:47Z</dcterms:created>
  <dcterms:modified xsi:type="dcterms:W3CDTF">2021-01-26T06:53:34Z</dcterms:modified>
</cp:coreProperties>
</file>